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320" r:id="rId4"/>
    <p:sldId id="275" r:id="rId5"/>
    <p:sldId id="276" r:id="rId6"/>
    <p:sldId id="277" r:id="rId7"/>
    <p:sldId id="278" r:id="rId8"/>
    <p:sldId id="279" r:id="rId9"/>
    <p:sldId id="280" r:id="rId10"/>
    <p:sldId id="292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0" clrIdx="0"/>
  <p:cmAuthor id="2" name="Administra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8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背景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3433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背景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微立体创业计划\01副本.jpg"/>
          <p:cNvPicPr>
            <a:picLocks noChangeAspect="1"/>
          </p:cNvPicPr>
          <p:nvPr userDrawn="1"/>
        </p:nvPicPr>
        <p:blipFill>
          <a:blip r:embed="rId2"/>
          <a:srcRect l="5748" r="51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5867" y="6553200"/>
            <a:ext cx="1043517" cy="215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线连接符 3"/>
          <p:cNvCxnSpPr/>
          <p:nvPr/>
        </p:nvCxnSpPr>
        <p:spPr>
          <a:xfrm>
            <a:off x="171443" y="6409267"/>
            <a:ext cx="11827707" cy="0"/>
          </a:xfrm>
          <a:prstGeom prst="line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8" Type="http://schemas.openxmlformats.org/officeDocument/2006/relationships/slideLayout" Target="../slideLayouts/slideLayout14.xml"/><Relationship Id="rId27" Type="http://schemas.openxmlformats.org/officeDocument/2006/relationships/tags" Target="../tags/tag101.xml"/><Relationship Id="rId26" Type="http://schemas.openxmlformats.org/officeDocument/2006/relationships/tags" Target="../tags/tag100.xml"/><Relationship Id="rId25" Type="http://schemas.openxmlformats.org/officeDocument/2006/relationships/tags" Target="../tags/tag99.xml"/><Relationship Id="rId24" Type="http://schemas.openxmlformats.org/officeDocument/2006/relationships/tags" Target="../tags/tag98.xml"/><Relationship Id="rId23" Type="http://schemas.openxmlformats.org/officeDocument/2006/relationships/tags" Target="../tags/tag97.xml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tags" Target="../tags/tag94.xml"/><Relationship Id="rId2" Type="http://schemas.openxmlformats.org/officeDocument/2006/relationships/tags" Target="../tags/tag76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94553" y="1989667"/>
            <a:ext cx="9602893" cy="23977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L="0" marR="0" lvl="0" indent="0" algn="ctr" defTabSz="914400" rtl="0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微软雅黑" panose="020B0503020204020204" charset="-122"/>
                <a:sym typeface="微软雅黑" panose="020B0503020204020204" charset="-122"/>
              </a:rPr>
              <a:t>安徽省专业技术人员综合管理服务平台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ctr" defTabSz="914400" rtl="0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265" b="1" strike="noStrike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微软雅黑" panose="020B0503020204020204" charset="-122"/>
                <a:sym typeface="微软雅黑" panose="020B0503020204020204" charset="-122"/>
              </a:rPr>
              <a:t>职称申报流程</a:t>
            </a:r>
            <a:endParaRPr lang="zh-CN" altLang="en-US" sz="4265" b="1" strike="noStrike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ctr" defTabSz="914400" rtl="0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265" b="1" strike="noStrike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微软雅黑" panose="020B0503020204020204" charset="-122"/>
                <a:sym typeface="微软雅黑" panose="020B0503020204020204" charset="-122"/>
              </a:rPr>
              <a:t>（个人申报及单位审核）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060" y="288000"/>
            <a:ext cx="3999865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四、单位审核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--</a:t>
            </a:r>
            <a:r>
              <a:rPr kumimoji="0" lang="zh-CN" altLang="en-US" sz="2665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流程图</a:t>
            </a:r>
            <a:endParaRPr kumimoji="0" lang="zh-CN" altLang="en-US" sz="2665" b="1" i="0" u="none" strike="noStrike" kern="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4819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49" y="1507585"/>
            <a:ext cx="11829031" cy="53041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0000" y="930487"/>
            <a:ext cx="11210713" cy="2218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用户在浏览器中输入网址：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http://hrss.ah.gov.cn/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（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推荐使用谷歌浏览器或者</a:t>
            </a: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360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安全浏览器极速模式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），进入安徽省人力资源和社会保障厅首页，点击“资讯中心”页面下方的“专题专栏”中的“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专技人员综合管理服务平台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（以下简称本系统），进入本系统首页，选择“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职称申报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”，跳转至登录页面</a:t>
            </a: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。</a:t>
            </a:r>
            <a:endParaRPr kumimoji="0" lang="en-US" altLang="zh-CN" sz="2135" b="1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8767" y="1559560"/>
            <a:ext cx="8019627" cy="4572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060" y="287867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单位登录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80" y="1422400"/>
            <a:ext cx="8149167" cy="543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27" y="1161627"/>
            <a:ext cx="8148320" cy="5250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161627"/>
            <a:ext cx="8128847" cy="530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87867" y="1122680"/>
            <a:ext cx="11819467" cy="55518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0958" tIns="60958" rIns="60958" bIns="60958" spcCol="38100">
            <a:spAutoFit/>
          </a:bodyPr>
          <a:lstStyle/>
          <a:p>
            <a:pPr marL="571500" marR="0" lvl="0" indent="-2857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135" b="1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单位具有统一社会信用代码：</a:t>
            </a:r>
            <a:endParaRPr lang="zh-CN" altLang="en-US" sz="2135" b="1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charset="-122"/>
            </a:endParaRPr>
          </a:p>
          <a:p>
            <a:pPr marL="285750" marR="0" lvl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zh-CN" sz="2135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选择 “单位登录”下方“前往安徽政务服务网”，跳转至安徽政务服务网登录页面</a:t>
            </a:r>
            <a:r>
              <a:rPr lang="zh-CN" altLang="en-US" sz="2135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，</a:t>
            </a:r>
            <a:r>
              <a:rPr lang="zh-CN" altLang="zh-CN" sz="2135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使用安徽政务服务网账号密码进行登录</a:t>
            </a:r>
            <a:r>
              <a:rPr lang="zh-CN" altLang="en-US" sz="2135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。</a:t>
            </a:r>
            <a:endParaRPr kumimoji="0" lang="en-US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285750" marR="0" lvl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571500" marR="0" lvl="0" indent="-2857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单位无统一社会信用代码或与集团单位共用统一社会信用代码：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285750" marR="0" lvl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该类型单位请将单位的相关信息提供给所属人社部门，由人社部门确认后提供给运维人员进行账号内置。内置成功在单位登录页下选择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“</a:t>
            </a: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内置单位登录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</a:t>
            </a: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。需要提供信息如下：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914400" marR="0" lvl="1" indent="-2857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单位名称、单位性质（事业单位、事业单位（中直）、国有企业、国有企业（中直）、非公企业、其它）、单位地址、单位属地（市属单位填写市，县区单位选择县区）；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914400" marR="0" lvl="1" indent="-2857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单位联系人姓名、身份证号码、手机号码、电子邮箱。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  <a:p>
            <a:pPr marL="571500" marR="0" lvl="0" indent="-2857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endParaRPr kumimoji="0" lang="en-US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00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单位登录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9143" y="1673648"/>
            <a:ext cx="8452273" cy="518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70180" y="1026160"/>
            <a:ext cx="11584517" cy="16014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lstStyle/>
          <a:p>
            <a:pPr marL="266700" marR="0" lvl="0" indent="0" algn="just" defTabSz="6858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kumimoji="0" lang="zh-CN" altLang="en-US" sz="2135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首次登录的单位，从安徽政务网跳转到本系统时需要完善单位的相关信息。</a:t>
            </a:r>
            <a:endParaRPr kumimoji="0" lang="zh-CN" altLang="en-US" sz="2135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66700" marR="0" lvl="0" indent="0" algn="just" defTabSz="6858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zh-CN" sz="213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注：</a:t>
            </a:r>
            <a:r>
              <a:rPr kumimoji="0" lang="zh-CN" altLang="zh-CN" sz="2135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省属单位的属地请选择“安徽省”，市属单位的属地请选择对应市，其他单位请根据实际情况选择对应县区。</a:t>
            </a:r>
            <a:endParaRPr kumimoji="0" lang="zh-CN" altLang="zh-CN" sz="2135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pic>
        <p:nvPicPr>
          <p:cNvPr id="37893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997" y="1637453"/>
            <a:ext cx="7818967" cy="5113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006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单位登录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52027" y="1023620"/>
            <a:ext cx="11518900" cy="6140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kern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单位在“职称申报”页面审核个人申报材料。</a:t>
            </a:r>
            <a:endParaRPr kumimoji="0" lang="zh-CN" altLang="en-US" sz="2135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00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1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4560" y="1621367"/>
            <a:ext cx="7084907" cy="523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7" name="图片 3" descr="C:\Users\Administrator\Desktop\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8044" y="1807633"/>
            <a:ext cx="8917093" cy="486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8213" y="1016000"/>
            <a:ext cx="11518900" cy="17221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lstStyle/>
          <a:p>
            <a:pPr marL="0" marR="0" lvl="0" indent="0" algn="l" defTabSz="914400" rtl="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     </a:t>
            </a:r>
            <a:r>
              <a:rPr kumimoji="0" lang="en-US" altLang="zh-CN" sz="2135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kumimoji="0" lang="zh-CN" altLang="en-US" sz="2135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全面实行岗位管理，且岗位职责与专业技术人员学术技术水平密切相关的事业单位，应在岗位结构比例内开展职称推荐工作。在系统中，单位性质为事业单位的，单位管理员需要设置本单位的岗位核准信息，设置后才能进行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职称申报审核。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06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单位审核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岗位设置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307" y="1550247"/>
            <a:ext cx="10867813" cy="44314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47" y="790787"/>
            <a:ext cx="9561407" cy="5950373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4340" y="1409700"/>
            <a:ext cx="8306647" cy="47133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6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21" name="矩形 20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80000" y="288291"/>
            <a:ext cx="33870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一、职称申报流程</a:t>
            </a:r>
            <a:endParaRPr kumimoji="0" lang="en-US" altLang="zh-CN" sz="3200" b="1" i="0" u="none" strike="noStrike" kern="1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86155" y="2107565"/>
            <a:ext cx="1330325" cy="107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22045" y="2280920"/>
            <a:ext cx="1058545" cy="49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个人维护业绩库并在线申报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74645" y="2114550"/>
            <a:ext cx="1330325" cy="107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39745" y="2142490"/>
            <a:ext cx="1058545" cy="70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单位审核汇总材料并公示</a:t>
            </a:r>
            <a:r>
              <a:rPr lang="en-US" altLang="zh-CN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日以上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688840" y="2142490"/>
            <a:ext cx="1330325" cy="107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2316480" y="2579370"/>
            <a:ext cx="549910" cy="10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4212590" y="2627630"/>
            <a:ext cx="468630" cy="10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2700" y="1263016"/>
            <a:ext cx="2416810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en-US" sz="24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、首先线上申报</a:t>
            </a:r>
            <a:endParaRPr kumimoji="0" lang="en-US" altLang="zh-CN" sz="2400" b="1" i="0" u="none" strike="noStrike" kern="1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710" y="3842386"/>
            <a:ext cx="3028950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zh-CN" altLang="en-US" sz="24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、线下提交纸质资料</a:t>
            </a:r>
            <a:endParaRPr kumimoji="0" lang="en-US" altLang="zh-CN" sz="2400" b="1" i="0" u="none" strike="noStrike" kern="1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95680" y="4715510"/>
            <a:ext cx="1936115" cy="126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70660" y="5128895"/>
            <a:ext cx="1096010" cy="337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会员企业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621405" y="4716780"/>
            <a:ext cx="1936115" cy="126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256655" y="4701540"/>
            <a:ext cx="1936115" cy="126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473825" y="5137785"/>
            <a:ext cx="1540510" cy="337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省工商联审核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2931160" y="5244465"/>
            <a:ext cx="68135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5566410" y="5267325"/>
            <a:ext cx="68135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51580" y="5008880"/>
            <a:ext cx="1671955" cy="583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安徽省暖通空调协会审核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12585" y="2141855"/>
            <a:ext cx="1330325" cy="107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660765" y="2143125"/>
            <a:ext cx="1330325" cy="107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8055610" y="2685415"/>
            <a:ext cx="594995" cy="10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792845" y="2337435"/>
            <a:ext cx="1058545" cy="49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省工商联</a:t>
            </a:r>
            <a:b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职评办审核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右箭头 6"/>
          <p:cNvSpPr/>
          <p:nvPr/>
        </p:nvSpPr>
        <p:spPr>
          <a:xfrm flipV="1">
            <a:off x="6026785" y="2627630"/>
            <a:ext cx="681355" cy="15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05045" y="2261235"/>
            <a:ext cx="1058545" cy="70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安徽省暖通空调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协会审核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4825" y="2506345"/>
            <a:ext cx="1058545" cy="464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1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申报单位</a:t>
            </a:r>
            <a:endParaRPr lang="zh-CN" altLang="en-US" sz="1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80060" y="285751"/>
            <a:ext cx="2978785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二、个人业绩库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9699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4" name="矩形 3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73947" y="1145964"/>
            <a:ext cx="11169651" cy="45523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个人业绩库包括以下内容：</a:t>
            </a:r>
            <a:endParaRPr kumimoji="0" lang="zh-CN" altLang="en-US" sz="2400" b="1" i="0" u="none" strike="noStrike" kern="0" cap="none" spc="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基本信息：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工作经历、教育经历、继续教育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表彰考核：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项目获奖、表彰奖励、年度考核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能力条件：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专利著作权、学术技术兼职、资质证书、综合业绩能力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工作业绩：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科研（基金）项目、主持参与工程技术项目、成果采纳运用推广、制定标准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论文著作科研：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工作（技术）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总结报告、论文发表情况、著（译）作（教材）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对外援助：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援助困难地区（单位）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559"/>
          <p:cNvSpPr/>
          <p:nvPr>
            <p:custDataLst>
              <p:tags r:id="rId1"/>
            </p:custDataLst>
          </p:nvPr>
        </p:nvSpPr>
        <p:spPr>
          <a:xfrm rot="17217220">
            <a:off x="1364192" y="3573992"/>
            <a:ext cx="560917" cy="635000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任意多边形 560"/>
          <p:cNvSpPr/>
          <p:nvPr>
            <p:custDataLst>
              <p:tags r:id="rId2"/>
            </p:custDataLst>
          </p:nvPr>
        </p:nvSpPr>
        <p:spPr>
          <a:xfrm rot="21537220">
            <a:off x="2173817" y="2963333"/>
            <a:ext cx="563033" cy="632884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任意多边形 561"/>
          <p:cNvSpPr/>
          <p:nvPr>
            <p:custDataLst>
              <p:tags r:id="rId3"/>
            </p:custDataLst>
          </p:nvPr>
        </p:nvSpPr>
        <p:spPr>
          <a:xfrm rot="4257220">
            <a:off x="3006725" y="3544359"/>
            <a:ext cx="560917" cy="635000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任意多边形 562"/>
          <p:cNvSpPr/>
          <p:nvPr>
            <p:custDataLst>
              <p:tags r:id="rId4"/>
            </p:custDataLst>
          </p:nvPr>
        </p:nvSpPr>
        <p:spPr>
          <a:xfrm rot="8577220">
            <a:off x="2709333" y="4514851"/>
            <a:ext cx="563033" cy="635000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任意多边形 563"/>
          <p:cNvSpPr/>
          <p:nvPr>
            <p:custDataLst>
              <p:tags r:id="rId5"/>
            </p:custDataLst>
          </p:nvPr>
        </p:nvSpPr>
        <p:spPr>
          <a:xfrm rot="12897220">
            <a:off x="1695451" y="4533900"/>
            <a:ext cx="560917" cy="632884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1818639" y="3482099"/>
            <a:ext cx="1272369" cy="1273229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0" tIns="0" rIns="0" bIns="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104900" y="2137833"/>
            <a:ext cx="2563284" cy="7239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个人取得的业绩、发布的论文等可日常维护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3600451" y="3407833"/>
            <a:ext cx="1272117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职称申报可一键导入相关业绩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997200" y="5063067"/>
            <a:ext cx="1767417" cy="65616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数据统一与专业需求相结合。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-6349" y="5128684"/>
            <a:ext cx="2582333" cy="8403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为单位、主管部门、人社部门等提供丰富的专技人员基础数据库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ysClr val="windowText" lastClr="000000">
                  <a:lumMod val="50000"/>
                </a:sys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2029884" y="3748617"/>
            <a:ext cx="861484" cy="74083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pPr marL="0" marR="0" lvl="0" indent="0" algn="ctr" defTabSz="6858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35" b="1" i="0" u="none" strike="noStrike" kern="1200" cap="none" spc="30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业绩库</a:t>
            </a:r>
            <a:endParaRPr kumimoji="0" lang="zh-CN" altLang="en-US" sz="1735" b="1" i="0" u="none" strike="noStrike" kern="1200" cap="none" spc="30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-4233" y="3124200"/>
            <a:ext cx="2019300" cy="5736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流程：</a:t>
            </a: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0" marR="0" lvl="0" indent="0" algn="l" defTabSz="685800" rtl="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个人填写</a:t>
            </a:r>
            <a:r>
              <a:rPr kumimoji="0" lang="en-US" altLang="zh-CN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单位确认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grpSp>
        <p:nvGrpSpPr>
          <p:cNvPr id="30723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2" name="矩形 1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80000" y="288000"/>
            <a:ext cx="5427345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二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人业绩库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业绩库的作用</a:t>
            </a:r>
            <a:endParaRPr kumimoji="0" lang="zh-CN" altLang="en-US" sz="2665" b="1" i="0" u="none" strike="noStrike" kern="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5040" y="1452880"/>
            <a:ext cx="7382933" cy="4817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050713"/>
            <a:ext cx="11343640" cy="526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80000" y="288000"/>
            <a:ext cx="4675505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三、个人申报</a:t>
            </a:r>
            <a:r>
              <a:rPr kumimoji="0" lang="en-US" altLang="zh-CN" sz="3200" b="0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--</a:t>
            </a:r>
            <a:r>
              <a:rPr kumimoji="0" lang="zh-CN" altLang="en-US" sz="2665" b="1" i="0" u="none" strike="noStrike" kern="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操作流程图</a:t>
            </a:r>
            <a:endParaRPr kumimoji="0" lang="zh-CN" altLang="en-US" sz="2665" b="1" i="0" u="none" strike="noStrike" kern="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1747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4" name="矩形 3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87" y="5180753"/>
            <a:ext cx="1832187" cy="949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7433" y="1032933"/>
            <a:ext cx="11713633" cy="26492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lstStyle/>
          <a:p>
            <a:pPr marL="0" marR="0" lvl="0" indent="0" algn="l" defTabSz="914400" rtl="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        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在浏览器中输入网址：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http://hrss.ah.gov.cn/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（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推荐使用谷歌浏览器或者</a:t>
            </a: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360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安全浏览器极速模式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），进入安徽省人力资源和社会保障厅首页，在“资讯中心”页面下方“专题专栏”中的“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专技人员综合管理服务平台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（以下简称本系统），进入本系统首页，选择“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职称申报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”，跳转至登录页面，选择“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个人登录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”下方“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前往安徽政务服务网</a:t>
            </a: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”</a:t>
            </a:r>
            <a:r>
              <a:rPr kumimoji="0" lang="zh-CN" altLang="zh-CN" sz="21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，跳转至安徽政务服务网页面，使用安徽政务服务网个人账号密码进行登录。</a:t>
            </a:r>
            <a:endParaRPr kumimoji="0" lang="zh-CN" altLang="en-US" sz="2135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2771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35" name="矩形 34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0233" y="1135380"/>
            <a:ext cx="8215207" cy="5759873"/>
          </a:xfrm>
          <a:prstGeom prst="rect">
            <a:avLst/>
          </a:prstGeom>
        </p:spPr>
      </p:pic>
      <p:pic>
        <p:nvPicPr>
          <p:cNvPr id="32773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24" y="1134957"/>
            <a:ext cx="9097433" cy="51329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006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人申报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个人登录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07" y="1159087"/>
            <a:ext cx="9128760" cy="5108787"/>
          </a:xfrm>
          <a:prstGeom prst="rect">
            <a:avLst/>
          </a:prstGeom>
        </p:spPr>
      </p:pic>
      <p:pic>
        <p:nvPicPr>
          <p:cNvPr id="32775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17" y="1159087"/>
            <a:ext cx="9249833" cy="53890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5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2" name="矩形 1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27567" y="999067"/>
            <a:ext cx="11242040" cy="11684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0958" tIns="60958" rIns="60958" bIns="60958" spcCol="38100">
            <a:spAutoFit/>
          </a:bodyPr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       </a:t>
            </a:r>
            <a:r>
              <a:rPr kumimoji="0" lang="zh-CN" altLang="en-US" sz="213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rPr>
              <a:t> 个人进入系统，选择需要申报的评审计划，点击“马上申报”，选择相应专业、职称等，并确定诚信承诺书。</a:t>
            </a: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060" y="29972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人申报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职称申报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06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人申报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职称申报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3827"/>
          <a:stretch>
            <a:fillRect/>
          </a:stretch>
        </p:blipFill>
        <p:spPr>
          <a:xfrm>
            <a:off x="2128520" y="1761067"/>
            <a:ext cx="7011247" cy="4930987"/>
          </a:xfrm>
          <a:prstGeom prst="rect">
            <a:avLst/>
          </a:prstGeom>
        </p:spPr>
      </p:pic>
      <p:pic>
        <p:nvPicPr>
          <p:cNvPr id="18" name="图片 17" descr="承诺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33" y="1797473"/>
            <a:ext cx="8523393" cy="49394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760" y="1377527"/>
            <a:ext cx="8159327" cy="513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文本框 27"/>
          <p:cNvSpPr txBox="1"/>
          <p:nvPr/>
        </p:nvSpPr>
        <p:spPr>
          <a:xfrm>
            <a:off x="550333" y="1040977"/>
            <a:ext cx="11034184" cy="6140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i="0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r>
              <a:rPr kumimoji="0" lang="zh-CN" altLang="en-US" sz="2135" i="0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录入相关申报信息，上传对应的佐证材料，导入相应的业绩、论文著作等，提交审核。</a:t>
            </a:r>
            <a:endParaRPr kumimoji="0" lang="zh-CN" altLang="en-US" sz="2135" i="0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175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6937" y="1783080"/>
            <a:ext cx="8216900" cy="465455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5" name="组合 6"/>
          <p:cNvGrpSpPr/>
          <p:nvPr/>
        </p:nvGrpSpPr>
        <p:grpSpPr>
          <a:xfrm>
            <a:off x="480000" y="912000"/>
            <a:ext cx="6385984" cy="129116"/>
            <a:chOff x="0" y="2842590"/>
            <a:chExt cx="7054752" cy="89212"/>
          </a:xfrm>
        </p:grpSpPr>
        <p:sp>
          <p:nvSpPr>
            <p:cNvPr id="2" name="矩形 1"/>
            <p:cNvSpPr/>
            <p:nvPr/>
          </p:nvSpPr>
          <p:spPr>
            <a:xfrm>
              <a:off x="0" y="2842590"/>
              <a:ext cx="1763103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63103" y="2842590"/>
              <a:ext cx="1765442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28546" y="2842590"/>
              <a:ext cx="1763103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1649" y="2842590"/>
              <a:ext cx="1763103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0060" y="288000"/>
            <a:ext cx="433959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kumimoji="0" lang="zh-CN" altLang="en-US" sz="3200" b="1" i="0" u="none" strike="noStrike" kern="1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 kern="100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人申报</a:t>
            </a:r>
            <a:r>
              <a:rPr lang="en-US" altLang="zh-CN" sz="3200" b="1" kern="100" noProof="1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665" b="1" kern="100" noProof="1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职称申报</a:t>
            </a:r>
            <a:endParaRPr kumimoji="0" lang="zh-CN" altLang="en-US" sz="2665" b="1" i="0" u="none" strike="noStrike" kern="100" cap="none" spc="0" normalizeH="0" baseline="0" noProof="1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组合 6"/>
          <p:cNvGrpSpPr/>
          <p:nvPr/>
        </p:nvGrpSpPr>
        <p:grpSpPr>
          <a:xfrm>
            <a:off x="480000" y="912000"/>
            <a:ext cx="6383867" cy="129117"/>
            <a:chOff x="0" y="2842590"/>
            <a:chExt cx="7054752" cy="89212"/>
          </a:xfrm>
        </p:grpSpPr>
        <p:sp>
          <p:nvSpPr>
            <p:cNvPr id="4" name="矩形 3"/>
            <p:cNvSpPr/>
            <p:nvPr/>
          </p:nvSpPr>
          <p:spPr>
            <a:xfrm>
              <a:off x="0" y="2842590"/>
              <a:ext cx="1763688" cy="89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63688" y="2842590"/>
              <a:ext cx="1763688" cy="8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27376" y="2842590"/>
              <a:ext cx="1763688" cy="89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291064" y="2842590"/>
              <a:ext cx="1763688" cy="892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2667" y="1416473"/>
            <a:ext cx="3458633" cy="489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微软雅黑" panose="020B0503020204020204" charset="-122"/>
              </a:rPr>
              <a:t>申报单位要做什么？</a:t>
            </a: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000" y="288000"/>
            <a:ext cx="257048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60958" tIns="60958" rIns="60958" bIns="60958" spcCol="3810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四、申报单位</a:t>
            </a:r>
            <a:endParaRPr kumimoji="0" lang="zh-CN" altLang="en-US" sz="3200" b="1" i="0" u="none" strike="noStrike" kern="1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21" name="Freeform 5"/>
          <p:cNvSpPr/>
          <p:nvPr>
            <p:custDataLst>
              <p:tags r:id="rId1"/>
            </p:custDataLst>
          </p:nvPr>
        </p:nvSpPr>
        <p:spPr bwMode="auto">
          <a:xfrm>
            <a:off x="5395384" y="5323417"/>
            <a:ext cx="1367367" cy="1098551"/>
          </a:xfrm>
          <a:custGeom>
            <a:avLst/>
            <a:gdLst>
              <a:gd name="T0" fmla="*/ 2 w 466"/>
              <a:gd name="T1" fmla="*/ 0 h 372"/>
              <a:gd name="T2" fmla="*/ 2 w 466"/>
              <a:gd name="T3" fmla="*/ 0 h 372"/>
              <a:gd name="T4" fmla="*/ 466 w 466"/>
              <a:gd name="T5" fmla="*/ 0 h 372"/>
              <a:gd name="T6" fmla="*/ 466 w 466"/>
              <a:gd name="T7" fmla="*/ 0 h 372"/>
              <a:gd name="T8" fmla="*/ 466 w 466"/>
              <a:gd name="T9" fmla="*/ 272 h 372"/>
              <a:gd name="T10" fmla="*/ 466 w 466"/>
              <a:gd name="T11" fmla="*/ 272 h 372"/>
              <a:gd name="T12" fmla="*/ 466 w 466"/>
              <a:gd name="T13" fmla="*/ 280 h 372"/>
              <a:gd name="T14" fmla="*/ 466 w 466"/>
              <a:gd name="T15" fmla="*/ 294 h 372"/>
              <a:gd name="T16" fmla="*/ 462 w 466"/>
              <a:gd name="T17" fmla="*/ 302 h 372"/>
              <a:gd name="T18" fmla="*/ 460 w 466"/>
              <a:gd name="T19" fmla="*/ 310 h 372"/>
              <a:gd name="T20" fmla="*/ 454 w 466"/>
              <a:gd name="T21" fmla="*/ 316 h 372"/>
              <a:gd name="T22" fmla="*/ 446 w 466"/>
              <a:gd name="T23" fmla="*/ 324 h 372"/>
              <a:gd name="T24" fmla="*/ 446 w 466"/>
              <a:gd name="T25" fmla="*/ 324 h 372"/>
              <a:gd name="T26" fmla="*/ 440 w 466"/>
              <a:gd name="T27" fmla="*/ 326 h 372"/>
              <a:gd name="T28" fmla="*/ 430 w 466"/>
              <a:gd name="T29" fmla="*/ 330 h 372"/>
              <a:gd name="T30" fmla="*/ 430 w 466"/>
              <a:gd name="T31" fmla="*/ 330 h 372"/>
              <a:gd name="T32" fmla="*/ 294 w 466"/>
              <a:gd name="T33" fmla="*/ 330 h 372"/>
              <a:gd name="T34" fmla="*/ 294 w 466"/>
              <a:gd name="T35" fmla="*/ 330 h 372"/>
              <a:gd name="T36" fmla="*/ 290 w 466"/>
              <a:gd name="T37" fmla="*/ 340 h 372"/>
              <a:gd name="T38" fmla="*/ 286 w 466"/>
              <a:gd name="T39" fmla="*/ 346 h 372"/>
              <a:gd name="T40" fmla="*/ 282 w 466"/>
              <a:gd name="T41" fmla="*/ 352 h 372"/>
              <a:gd name="T42" fmla="*/ 282 w 466"/>
              <a:gd name="T43" fmla="*/ 352 h 372"/>
              <a:gd name="T44" fmla="*/ 276 w 466"/>
              <a:gd name="T45" fmla="*/ 358 h 372"/>
              <a:gd name="T46" fmla="*/ 268 w 466"/>
              <a:gd name="T47" fmla="*/ 362 h 372"/>
              <a:gd name="T48" fmla="*/ 256 w 466"/>
              <a:gd name="T49" fmla="*/ 368 h 372"/>
              <a:gd name="T50" fmla="*/ 244 w 466"/>
              <a:gd name="T51" fmla="*/ 370 h 372"/>
              <a:gd name="T52" fmla="*/ 238 w 466"/>
              <a:gd name="T53" fmla="*/ 372 h 372"/>
              <a:gd name="T54" fmla="*/ 238 w 466"/>
              <a:gd name="T55" fmla="*/ 372 h 372"/>
              <a:gd name="T56" fmla="*/ 230 w 466"/>
              <a:gd name="T57" fmla="*/ 372 h 372"/>
              <a:gd name="T58" fmla="*/ 216 w 466"/>
              <a:gd name="T59" fmla="*/ 370 h 372"/>
              <a:gd name="T60" fmla="*/ 208 w 466"/>
              <a:gd name="T61" fmla="*/ 368 h 372"/>
              <a:gd name="T62" fmla="*/ 200 w 466"/>
              <a:gd name="T63" fmla="*/ 364 h 372"/>
              <a:gd name="T64" fmla="*/ 192 w 466"/>
              <a:gd name="T65" fmla="*/ 360 h 372"/>
              <a:gd name="T66" fmla="*/ 184 w 466"/>
              <a:gd name="T67" fmla="*/ 352 h 372"/>
              <a:gd name="T68" fmla="*/ 184 w 466"/>
              <a:gd name="T69" fmla="*/ 352 h 372"/>
              <a:gd name="T70" fmla="*/ 180 w 466"/>
              <a:gd name="T71" fmla="*/ 346 h 372"/>
              <a:gd name="T72" fmla="*/ 178 w 466"/>
              <a:gd name="T73" fmla="*/ 340 h 372"/>
              <a:gd name="T74" fmla="*/ 174 w 466"/>
              <a:gd name="T75" fmla="*/ 330 h 372"/>
              <a:gd name="T76" fmla="*/ 174 w 466"/>
              <a:gd name="T77" fmla="*/ 330 h 372"/>
              <a:gd name="T78" fmla="*/ 42 w 466"/>
              <a:gd name="T79" fmla="*/ 330 h 372"/>
              <a:gd name="T80" fmla="*/ 42 w 466"/>
              <a:gd name="T81" fmla="*/ 330 h 372"/>
              <a:gd name="T82" fmla="*/ 30 w 466"/>
              <a:gd name="T83" fmla="*/ 328 h 372"/>
              <a:gd name="T84" fmla="*/ 22 w 466"/>
              <a:gd name="T85" fmla="*/ 322 h 372"/>
              <a:gd name="T86" fmla="*/ 12 w 466"/>
              <a:gd name="T87" fmla="*/ 314 h 372"/>
              <a:gd name="T88" fmla="*/ 12 w 466"/>
              <a:gd name="T89" fmla="*/ 314 h 372"/>
              <a:gd name="T90" fmla="*/ 8 w 466"/>
              <a:gd name="T91" fmla="*/ 308 h 372"/>
              <a:gd name="T92" fmla="*/ 4 w 466"/>
              <a:gd name="T93" fmla="*/ 302 h 372"/>
              <a:gd name="T94" fmla="*/ 2 w 466"/>
              <a:gd name="T95" fmla="*/ 290 h 372"/>
              <a:gd name="T96" fmla="*/ 0 w 466"/>
              <a:gd name="T97" fmla="*/ 282 h 372"/>
              <a:gd name="T98" fmla="*/ 2 w 466"/>
              <a:gd name="T99" fmla="*/ 276 h 372"/>
              <a:gd name="T100" fmla="*/ 2 w 466"/>
              <a:gd name="T101" fmla="*/ 276 h 372"/>
              <a:gd name="T102" fmla="*/ 2 w 466"/>
              <a:gd name="T103" fmla="*/ 0 h 372"/>
              <a:gd name="T104" fmla="*/ 2 w 466"/>
              <a:gd name="T10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6" h="372">
                <a:moveTo>
                  <a:pt x="2" y="0"/>
                </a:moveTo>
                <a:lnTo>
                  <a:pt x="2" y="0"/>
                </a:lnTo>
                <a:lnTo>
                  <a:pt x="466" y="0"/>
                </a:lnTo>
                <a:lnTo>
                  <a:pt x="466" y="0"/>
                </a:lnTo>
                <a:lnTo>
                  <a:pt x="466" y="272"/>
                </a:lnTo>
                <a:lnTo>
                  <a:pt x="466" y="272"/>
                </a:lnTo>
                <a:lnTo>
                  <a:pt x="466" y="280"/>
                </a:lnTo>
                <a:lnTo>
                  <a:pt x="466" y="294"/>
                </a:lnTo>
                <a:lnTo>
                  <a:pt x="462" y="302"/>
                </a:lnTo>
                <a:lnTo>
                  <a:pt x="460" y="310"/>
                </a:lnTo>
                <a:lnTo>
                  <a:pt x="454" y="316"/>
                </a:lnTo>
                <a:lnTo>
                  <a:pt x="446" y="324"/>
                </a:lnTo>
                <a:lnTo>
                  <a:pt x="446" y="324"/>
                </a:lnTo>
                <a:lnTo>
                  <a:pt x="440" y="326"/>
                </a:lnTo>
                <a:lnTo>
                  <a:pt x="430" y="330"/>
                </a:lnTo>
                <a:lnTo>
                  <a:pt x="430" y="330"/>
                </a:lnTo>
                <a:lnTo>
                  <a:pt x="294" y="330"/>
                </a:lnTo>
                <a:lnTo>
                  <a:pt x="294" y="330"/>
                </a:lnTo>
                <a:lnTo>
                  <a:pt x="290" y="340"/>
                </a:lnTo>
                <a:lnTo>
                  <a:pt x="286" y="346"/>
                </a:lnTo>
                <a:lnTo>
                  <a:pt x="282" y="352"/>
                </a:lnTo>
                <a:lnTo>
                  <a:pt x="282" y="352"/>
                </a:lnTo>
                <a:lnTo>
                  <a:pt x="276" y="358"/>
                </a:lnTo>
                <a:lnTo>
                  <a:pt x="268" y="362"/>
                </a:lnTo>
                <a:lnTo>
                  <a:pt x="256" y="368"/>
                </a:lnTo>
                <a:lnTo>
                  <a:pt x="244" y="370"/>
                </a:lnTo>
                <a:lnTo>
                  <a:pt x="238" y="372"/>
                </a:lnTo>
                <a:lnTo>
                  <a:pt x="238" y="372"/>
                </a:lnTo>
                <a:lnTo>
                  <a:pt x="230" y="372"/>
                </a:lnTo>
                <a:lnTo>
                  <a:pt x="216" y="370"/>
                </a:lnTo>
                <a:lnTo>
                  <a:pt x="208" y="368"/>
                </a:lnTo>
                <a:lnTo>
                  <a:pt x="200" y="364"/>
                </a:lnTo>
                <a:lnTo>
                  <a:pt x="192" y="360"/>
                </a:lnTo>
                <a:lnTo>
                  <a:pt x="184" y="352"/>
                </a:lnTo>
                <a:lnTo>
                  <a:pt x="184" y="352"/>
                </a:lnTo>
                <a:lnTo>
                  <a:pt x="180" y="346"/>
                </a:lnTo>
                <a:lnTo>
                  <a:pt x="178" y="340"/>
                </a:lnTo>
                <a:lnTo>
                  <a:pt x="174" y="330"/>
                </a:lnTo>
                <a:lnTo>
                  <a:pt x="174" y="330"/>
                </a:lnTo>
                <a:lnTo>
                  <a:pt x="42" y="330"/>
                </a:lnTo>
                <a:lnTo>
                  <a:pt x="42" y="330"/>
                </a:lnTo>
                <a:lnTo>
                  <a:pt x="30" y="328"/>
                </a:lnTo>
                <a:lnTo>
                  <a:pt x="22" y="322"/>
                </a:lnTo>
                <a:lnTo>
                  <a:pt x="12" y="314"/>
                </a:lnTo>
                <a:lnTo>
                  <a:pt x="12" y="314"/>
                </a:lnTo>
                <a:lnTo>
                  <a:pt x="8" y="308"/>
                </a:lnTo>
                <a:lnTo>
                  <a:pt x="4" y="302"/>
                </a:lnTo>
                <a:lnTo>
                  <a:pt x="2" y="290"/>
                </a:lnTo>
                <a:lnTo>
                  <a:pt x="0" y="282"/>
                </a:lnTo>
                <a:lnTo>
                  <a:pt x="2" y="276"/>
                </a:lnTo>
                <a:lnTo>
                  <a:pt x="2" y="27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590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>
            <a:norm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>
            <p:custDataLst>
              <p:tags r:id="rId2"/>
            </p:custDataLst>
          </p:nvPr>
        </p:nvSpPr>
        <p:spPr bwMode="auto">
          <a:xfrm>
            <a:off x="4806951" y="2956984"/>
            <a:ext cx="817033" cy="1564217"/>
          </a:xfrm>
          <a:custGeom>
            <a:avLst/>
            <a:gdLst>
              <a:gd name="T0" fmla="*/ 68 w 278"/>
              <a:gd name="T1" fmla="*/ 86 h 530"/>
              <a:gd name="T2" fmla="*/ 68 w 278"/>
              <a:gd name="T3" fmla="*/ 86 h 530"/>
              <a:gd name="T4" fmla="*/ 46 w 278"/>
              <a:gd name="T5" fmla="*/ 126 h 530"/>
              <a:gd name="T6" fmla="*/ 28 w 278"/>
              <a:gd name="T7" fmla="*/ 164 h 530"/>
              <a:gd name="T8" fmla="*/ 16 w 278"/>
              <a:gd name="T9" fmla="*/ 200 h 530"/>
              <a:gd name="T10" fmla="*/ 8 w 278"/>
              <a:gd name="T11" fmla="*/ 234 h 530"/>
              <a:gd name="T12" fmla="*/ 4 w 278"/>
              <a:gd name="T13" fmla="*/ 264 h 530"/>
              <a:gd name="T14" fmla="*/ 2 w 278"/>
              <a:gd name="T15" fmla="*/ 292 h 530"/>
              <a:gd name="T16" fmla="*/ 0 w 278"/>
              <a:gd name="T17" fmla="*/ 332 h 530"/>
              <a:gd name="T18" fmla="*/ 0 w 278"/>
              <a:gd name="T19" fmla="*/ 332 h 530"/>
              <a:gd name="T20" fmla="*/ 2 w 278"/>
              <a:gd name="T21" fmla="*/ 364 h 530"/>
              <a:gd name="T22" fmla="*/ 8 w 278"/>
              <a:gd name="T23" fmla="*/ 400 h 530"/>
              <a:gd name="T24" fmla="*/ 12 w 278"/>
              <a:gd name="T25" fmla="*/ 420 h 530"/>
              <a:gd name="T26" fmla="*/ 18 w 278"/>
              <a:gd name="T27" fmla="*/ 440 h 530"/>
              <a:gd name="T28" fmla="*/ 26 w 278"/>
              <a:gd name="T29" fmla="*/ 460 h 530"/>
              <a:gd name="T30" fmla="*/ 36 w 278"/>
              <a:gd name="T31" fmla="*/ 482 h 530"/>
              <a:gd name="T32" fmla="*/ 36 w 278"/>
              <a:gd name="T33" fmla="*/ 482 h 530"/>
              <a:gd name="T34" fmla="*/ 48 w 278"/>
              <a:gd name="T35" fmla="*/ 506 h 530"/>
              <a:gd name="T36" fmla="*/ 62 w 278"/>
              <a:gd name="T37" fmla="*/ 530 h 530"/>
              <a:gd name="T38" fmla="*/ 218 w 278"/>
              <a:gd name="T39" fmla="*/ 402 h 530"/>
              <a:gd name="T40" fmla="*/ 218 w 278"/>
              <a:gd name="T41" fmla="*/ 402 h 530"/>
              <a:gd name="T42" fmla="*/ 212 w 278"/>
              <a:gd name="T43" fmla="*/ 382 h 530"/>
              <a:gd name="T44" fmla="*/ 206 w 278"/>
              <a:gd name="T45" fmla="*/ 366 h 530"/>
              <a:gd name="T46" fmla="*/ 202 w 278"/>
              <a:gd name="T47" fmla="*/ 336 h 530"/>
              <a:gd name="T48" fmla="*/ 202 w 278"/>
              <a:gd name="T49" fmla="*/ 336 h 530"/>
              <a:gd name="T50" fmla="*/ 202 w 278"/>
              <a:gd name="T51" fmla="*/ 312 h 530"/>
              <a:gd name="T52" fmla="*/ 202 w 278"/>
              <a:gd name="T53" fmla="*/ 294 h 530"/>
              <a:gd name="T54" fmla="*/ 206 w 278"/>
              <a:gd name="T55" fmla="*/ 270 h 530"/>
              <a:gd name="T56" fmla="*/ 212 w 278"/>
              <a:gd name="T57" fmla="*/ 246 h 530"/>
              <a:gd name="T58" fmla="*/ 222 w 278"/>
              <a:gd name="T59" fmla="*/ 218 h 530"/>
              <a:gd name="T60" fmla="*/ 236 w 278"/>
              <a:gd name="T61" fmla="*/ 190 h 530"/>
              <a:gd name="T62" fmla="*/ 246 w 278"/>
              <a:gd name="T63" fmla="*/ 176 h 530"/>
              <a:gd name="T64" fmla="*/ 256 w 278"/>
              <a:gd name="T65" fmla="*/ 162 h 530"/>
              <a:gd name="T66" fmla="*/ 256 w 278"/>
              <a:gd name="T67" fmla="*/ 162 h 530"/>
              <a:gd name="T68" fmla="*/ 278 w 278"/>
              <a:gd name="T69" fmla="*/ 140 h 530"/>
              <a:gd name="T70" fmla="*/ 140 w 278"/>
              <a:gd name="T71" fmla="*/ 0 h 530"/>
              <a:gd name="T72" fmla="*/ 140 w 278"/>
              <a:gd name="T73" fmla="*/ 0 h 530"/>
              <a:gd name="T74" fmla="*/ 114 w 278"/>
              <a:gd name="T75" fmla="*/ 26 h 530"/>
              <a:gd name="T76" fmla="*/ 94 w 278"/>
              <a:gd name="T77" fmla="*/ 50 h 530"/>
              <a:gd name="T78" fmla="*/ 78 w 278"/>
              <a:gd name="T79" fmla="*/ 70 h 530"/>
              <a:gd name="T80" fmla="*/ 68 w 278"/>
              <a:gd name="T81" fmla="*/ 86 h 530"/>
              <a:gd name="T82" fmla="*/ 68 w 278"/>
              <a:gd name="T83" fmla="*/ 86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8" h="530">
                <a:moveTo>
                  <a:pt x="68" y="86"/>
                </a:moveTo>
                <a:lnTo>
                  <a:pt x="68" y="86"/>
                </a:lnTo>
                <a:lnTo>
                  <a:pt x="46" y="126"/>
                </a:lnTo>
                <a:lnTo>
                  <a:pt x="28" y="164"/>
                </a:lnTo>
                <a:lnTo>
                  <a:pt x="16" y="200"/>
                </a:lnTo>
                <a:lnTo>
                  <a:pt x="8" y="234"/>
                </a:lnTo>
                <a:lnTo>
                  <a:pt x="4" y="264"/>
                </a:lnTo>
                <a:lnTo>
                  <a:pt x="2" y="292"/>
                </a:lnTo>
                <a:lnTo>
                  <a:pt x="0" y="332"/>
                </a:lnTo>
                <a:lnTo>
                  <a:pt x="0" y="332"/>
                </a:lnTo>
                <a:lnTo>
                  <a:pt x="2" y="364"/>
                </a:lnTo>
                <a:lnTo>
                  <a:pt x="8" y="400"/>
                </a:lnTo>
                <a:lnTo>
                  <a:pt x="12" y="420"/>
                </a:lnTo>
                <a:lnTo>
                  <a:pt x="18" y="440"/>
                </a:lnTo>
                <a:lnTo>
                  <a:pt x="26" y="460"/>
                </a:lnTo>
                <a:lnTo>
                  <a:pt x="36" y="482"/>
                </a:lnTo>
                <a:lnTo>
                  <a:pt x="36" y="482"/>
                </a:lnTo>
                <a:lnTo>
                  <a:pt x="48" y="506"/>
                </a:lnTo>
                <a:lnTo>
                  <a:pt x="62" y="530"/>
                </a:lnTo>
                <a:lnTo>
                  <a:pt x="218" y="402"/>
                </a:lnTo>
                <a:lnTo>
                  <a:pt x="218" y="402"/>
                </a:lnTo>
                <a:lnTo>
                  <a:pt x="212" y="382"/>
                </a:lnTo>
                <a:lnTo>
                  <a:pt x="206" y="366"/>
                </a:lnTo>
                <a:lnTo>
                  <a:pt x="202" y="336"/>
                </a:lnTo>
                <a:lnTo>
                  <a:pt x="202" y="336"/>
                </a:lnTo>
                <a:lnTo>
                  <a:pt x="202" y="312"/>
                </a:lnTo>
                <a:lnTo>
                  <a:pt x="202" y="294"/>
                </a:lnTo>
                <a:lnTo>
                  <a:pt x="206" y="270"/>
                </a:lnTo>
                <a:lnTo>
                  <a:pt x="212" y="246"/>
                </a:lnTo>
                <a:lnTo>
                  <a:pt x="222" y="218"/>
                </a:lnTo>
                <a:lnTo>
                  <a:pt x="236" y="190"/>
                </a:lnTo>
                <a:lnTo>
                  <a:pt x="246" y="176"/>
                </a:lnTo>
                <a:lnTo>
                  <a:pt x="256" y="162"/>
                </a:lnTo>
                <a:lnTo>
                  <a:pt x="256" y="162"/>
                </a:lnTo>
                <a:lnTo>
                  <a:pt x="278" y="140"/>
                </a:lnTo>
                <a:lnTo>
                  <a:pt x="140" y="0"/>
                </a:lnTo>
                <a:lnTo>
                  <a:pt x="140" y="0"/>
                </a:lnTo>
                <a:lnTo>
                  <a:pt x="114" y="26"/>
                </a:lnTo>
                <a:lnTo>
                  <a:pt x="94" y="50"/>
                </a:lnTo>
                <a:lnTo>
                  <a:pt x="78" y="70"/>
                </a:lnTo>
                <a:lnTo>
                  <a:pt x="68" y="86"/>
                </a:lnTo>
                <a:lnTo>
                  <a:pt x="68" y="86"/>
                </a:lnTo>
                <a:close/>
              </a:path>
            </a:pathLst>
          </a:custGeom>
          <a:solidFill>
            <a:srgbClr val="79B6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Freeform 7"/>
          <p:cNvSpPr/>
          <p:nvPr>
            <p:custDataLst>
              <p:tags r:id="rId3"/>
            </p:custDataLst>
          </p:nvPr>
        </p:nvSpPr>
        <p:spPr bwMode="auto">
          <a:xfrm>
            <a:off x="6193367" y="4191000"/>
            <a:ext cx="939800" cy="1085851"/>
          </a:xfrm>
          <a:custGeom>
            <a:avLst/>
            <a:gdLst>
              <a:gd name="T0" fmla="*/ 170 w 320"/>
              <a:gd name="T1" fmla="*/ 2 h 368"/>
              <a:gd name="T2" fmla="*/ 170 w 320"/>
              <a:gd name="T3" fmla="*/ 2 h 368"/>
              <a:gd name="T4" fmla="*/ 158 w 320"/>
              <a:gd name="T5" fmla="*/ 18 h 368"/>
              <a:gd name="T6" fmla="*/ 126 w 320"/>
              <a:gd name="T7" fmla="*/ 58 h 368"/>
              <a:gd name="T8" fmla="*/ 126 w 320"/>
              <a:gd name="T9" fmla="*/ 58 h 368"/>
              <a:gd name="T10" fmla="*/ 80 w 320"/>
              <a:gd name="T11" fmla="*/ 118 h 368"/>
              <a:gd name="T12" fmla="*/ 80 w 320"/>
              <a:gd name="T13" fmla="*/ 118 h 368"/>
              <a:gd name="T14" fmla="*/ 56 w 320"/>
              <a:gd name="T15" fmla="*/ 154 h 368"/>
              <a:gd name="T16" fmla="*/ 38 w 320"/>
              <a:gd name="T17" fmla="*/ 184 h 368"/>
              <a:gd name="T18" fmla="*/ 38 w 320"/>
              <a:gd name="T19" fmla="*/ 184 h 368"/>
              <a:gd name="T20" fmla="*/ 26 w 320"/>
              <a:gd name="T21" fmla="*/ 212 h 368"/>
              <a:gd name="T22" fmla="*/ 18 w 320"/>
              <a:gd name="T23" fmla="*/ 236 h 368"/>
              <a:gd name="T24" fmla="*/ 12 w 320"/>
              <a:gd name="T25" fmla="*/ 260 h 368"/>
              <a:gd name="T26" fmla="*/ 8 w 320"/>
              <a:gd name="T27" fmla="*/ 282 h 368"/>
              <a:gd name="T28" fmla="*/ 8 w 320"/>
              <a:gd name="T29" fmla="*/ 282 h 368"/>
              <a:gd name="T30" fmla="*/ 2 w 320"/>
              <a:gd name="T31" fmla="*/ 320 h 368"/>
              <a:gd name="T32" fmla="*/ 0 w 320"/>
              <a:gd name="T33" fmla="*/ 342 h 368"/>
              <a:gd name="T34" fmla="*/ 0 w 320"/>
              <a:gd name="T35" fmla="*/ 368 h 368"/>
              <a:gd name="T36" fmla="*/ 0 w 320"/>
              <a:gd name="T37" fmla="*/ 368 h 368"/>
              <a:gd name="T38" fmla="*/ 196 w 320"/>
              <a:gd name="T39" fmla="*/ 368 h 368"/>
              <a:gd name="T40" fmla="*/ 196 w 320"/>
              <a:gd name="T41" fmla="*/ 368 h 368"/>
              <a:gd name="T42" fmla="*/ 196 w 320"/>
              <a:gd name="T43" fmla="*/ 352 h 368"/>
              <a:gd name="T44" fmla="*/ 198 w 320"/>
              <a:gd name="T45" fmla="*/ 332 h 368"/>
              <a:gd name="T46" fmla="*/ 202 w 320"/>
              <a:gd name="T47" fmla="*/ 310 h 368"/>
              <a:gd name="T48" fmla="*/ 210 w 320"/>
              <a:gd name="T49" fmla="*/ 288 h 368"/>
              <a:gd name="T50" fmla="*/ 210 w 320"/>
              <a:gd name="T51" fmla="*/ 288 h 368"/>
              <a:gd name="T52" fmla="*/ 218 w 320"/>
              <a:gd name="T53" fmla="*/ 268 h 368"/>
              <a:gd name="T54" fmla="*/ 228 w 320"/>
              <a:gd name="T55" fmla="*/ 250 h 368"/>
              <a:gd name="T56" fmla="*/ 258 w 320"/>
              <a:gd name="T57" fmla="*/ 210 h 368"/>
              <a:gd name="T58" fmla="*/ 258 w 320"/>
              <a:gd name="T59" fmla="*/ 210 h 368"/>
              <a:gd name="T60" fmla="*/ 274 w 320"/>
              <a:gd name="T61" fmla="*/ 190 h 368"/>
              <a:gd name="T62" fmla="*/ 288 w 320"/>
              <a:gd name="T63" fmla="*/ 176 h 368"/>
              <a:gd name="T64" fmla="*/ 298 w 320"/>
              <a:gd name="T65" fmla="*/ 162 h 368"/>
              <a:gd name="T66" fmla="*/ 314 w 320"/>
              <a:gd name="T67" fmla="*/ 142 h 368"/>
              <a:gd name="T68" fmla="*/ 314 w 320"/>
              <a:gd name="T69" fmla="*/ 142 h 368"/>
              <a:gd name="T70" fmla="*/ 320 w 320"/>
              <a:gd name="T71" fmla="*/ 134 h 368"/>
              <a:gd name="T72" fmla="*/ 172 w 320"/>
              <a:gd name="T73" fmla="*/ 0 h 368"/>
              <a:gd name="T74" fmla="*/ 172 w 320"/>
              <a:gd name="T75" fmla="*/ 0 h 368"/>
              <a:gd name="T76" fmla="*/ 170 w 320"/>
              <a:gd name="T77" fmla="*/ 2 h 368"/>
              <a:gd name="T78" fmla="*/ 170 w 320"/>
              <a:gd name="T79" fmla="*/ 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0" h="368">
                <a:moveTo>
                  <a:pt x="170" y="2"/>
                </a:moveTo>
                <a:lnTo>
                  <a:pt x="170" y="2"/>
                </a:lnTo>
                <a:lnTo>
                  <a:pt x="158" y="18"/>
                </a:lnTo>
                <a:lnTo>
                  <a:pt x="126" y="58"/>
                </a:lnTo>
                <a:lnTo>
                  <a:pt x="126" y="58"/>
                </a:lnTo>
                <a:lnTo>
                  <a:pt x="80" y="118"/>
                </a:lnTo>
                <a:lnTo>
                  <a:pt x="80" y="118"/>
                </a:lnTo>
                <a:lnTo>
                  <a:pt x="56" y="154"/>
                </a:lnTo>
                <a:lnTo>
                  <a:pt x="38" y="184"/>
                </a:lnTo>
                <a:lnTo>
                  <a:pt x="38" y="184"/>
                </a:lnTo>
                <a:lnTo>
                  <a:pt x="26" y="212"/>
                </a:lnTo>
                <a:lnTo>
                  <a:pt x="18" y="236"/>
                </a:lnTo>
                <a:lnTo>
                  <a:pt x="12" y="260"/>
                </a:lnTo>
                <a:lnTo>
                  <a:pt x="8" y="282"/>
                </a:lnTo>
                <a:lnTo>
                  <a:pt x="8" y="282"/>
                </a:lnTo>
                <a:lnTo>
                  <a:pt x="2" y="320"/>
                </a:lnTo>
                <a:lnTo>
                  <a:pt x="0" y="342"/>
                </a:lnTo>
                <a:lnTo>
                  <a:pt x="0" y="368"/>
                </a:lnTo>
                <a:lnTo>
                  <a:pt x="0" y="368"/>
                </a:lnTo>
                <a:lnTo>
                  <a:pt x="196" y="368"/>
                </a:lnTo>
                <a:lnTo>
                  <a:pt x="196" y="368"/>
                </a:lnTo>
                <a:lnTo>
                  <a:pt x="196" y="352"/>
                </a:lnTo>
                <a:lnTo>
                  <a:pt x="198" y="332"/>
                </a:lnTo>
                <a:lnTo>
                  <a:pt x="202" y="310"/>
                </a:lnTo>
                <a:lnTo>
                  <a:pt x="210" y="288"/>
                </a:lnTo>
                <a:lnTo>
                  <a:pt x="210" y="288"/>
                </a:lnTo>
                <a:lnTo>
                  <a:pt x="218" y="268"/>
                </a:lnTo>
                <a:lnTo>
                  <a:pt x="228" y="250"/>
                </a:lnTo>
                <a:lnTo>
                  <a:pt x="258" y="210"/>
                </a:lnTo>
                <a:lnTo>
                  <a:pt x="258" y="210"/>
                </a:lnTo>
                <a:lnTo>
                  <a:pt x="274" y="190"/>
                </a:lnTo>
                <a:lnTo>
                  <a:pt x="288" y="176"/>
                </a:lnTo>
                <a:lnTo>
                  <a:pt x="298" y="162"/>
                </a:lnTo>
                <a:lnTo>
                  <a:pt x="314" y="142"/>
                </a:lnTo>
                <a:lnTo>
                  <a:pt x="314" y="142"/>
                </a:lnTo>
                <a:lnTo>
                  <a:pt x="320" y="134"/>
                </a:lnTo>
                <a:lnTo>
                  <a:pt x="172" y="0"/>
                </a:lnTo>
                <a:lnTo>
                  <a:pt x="172" y="0"/>
                </a:lnTo>
                <a:lnTo>
                  <a:pt x="170" y="2"/>
                </a:lnTo>
                <a:lnTo>
                  <a:pt x="170" y="2"/>
                </a:lnTo>
                <a:close/>
              </a:path>
            </a:pathLst>
          </a:custGeom>
          <a:solidFill>
            <a:srgbClr val="79BB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Freeform 8"/>
          <p:cNvSpPr/>
          <p:nvPr>
            <p:custDataLst>
              <p:tags r:id="rId4"/>
            </p:custDataLst>
          </p:nvPr>
        </p:nvSpPr>
        <p:spPr bwMode="auto">
          <a:xfrm>
            <a:off x="5018617" y="4191000"/>
            <a:ext cx="946151" cy="1085851"/>
          </a:xfrm>
          <a:custGeom>
            <a:avLst/>
            <a:gdLst>
              <a:gd name="T0" fmla="*/ 28 w 322"/>
              <a:gd name="T1" fmla="*/ 164 h 368"/>
              <a:gd name="T2" fmla="*/ 28 w 322"/>
              <a:gd name="T3" fmla="*/ 164 h 368"/>
              <a:gd name="T4" fmla="*/ 60 w 322"/>
              <a:gd name="T5" fmla="*/ 204 h 368"/>
              <a:gd name="T6" fmla="*/ 86 w 322"/>
              <a:gd name="T7" fmla="*/ 236 h 368"/>
              <a:gd name="T8" fmla="*/ 96 w 322"/>
              <a:gd name="T9" fmla="*/ 248 h 368"/>
              <a:gd name="T10" fmla="*/ 104 w 322"/>
              <a:gd name="T11" fmla="*/ 262 h 368"/>
              <a:gd name="T12" fmla="*/ 112 w 322"/>
              <a:gd name="T13" fmla="*/ 278 h 368"/>
              <a:gd name="T14" fmla="*/ 120 w 322"/>
              <a:gd name="T15" fmla="*/ 296 h 368"/>
              <a:gd name="T16" fmla="*/ 120 w 322"/>
              <a:gd name="T17" fmla="*/ 296 h 368"/>
              <a:gd name="T18" fmla="*/ 126 w 322"/>
              <a:gd name="T19" fmla="*/ 316 h 368"/>
              <a:gd name="T20" fmla="*/ 130 w 322"/>
              <a:gd name="T21" fmla="*/ 336 h 368"/>
              <a:gd name="T22" fmla="*/ 130 w 322"/>
              <a:gd name="T23" fmla="*/ 352 h 368"/>
              <a:gd name="T24" fmla="*/ 132 w 322"/>
              <a:gd name="T25" fmla="*/ 366 h 368"/>
              <a:gd name="T26" fmla="*/ 132 w 322"/>
              <a:gd name="T27" fmla="*/ 366 h 368"/>
              <a:gd name="T28" fmla="*/ 322 w 322"/>
              <a:gd name="T29" fmla="*/ 368 h 368"/>
              <a:gd name="T30" fmla="*/ 322 w 322"/>
              <a:gd name="T31" fmla="*/ 368 h 368"/>
              <a:gd name="T32" fmla="*/ 322 w 322"/>
              <a:gd name="T33" fmla="*/ 336 h 368"/>
              <a:gd name="T34" fmla="*/ 318 w 322"/>
              <a:gd name="T35" fmla="*/ 290 h 368"/>
              <a:gd name="T36" fmla="*/ 312 w 322"/>
              <a:gd name="T37" fmla="*/ 264 h 368"/>
              <a:gd name="T38" fmla="*/ 306 w 322"/>
              <a:gd name="T39" fmla="*/ 238 h 368"/>
              <a:gd name="T40" fmla="*/ 298 w 322"/>
              <a:gd name="T41" fmla="*/ 212 h 368"/>
              <a:gd name="T42" fmla="*/ 288 w 322"/>
              <a:gd name="T43" fmla="*/ 188 h 368"/>
              <a:gd name="T44" fmla="*/ 288 w 322"/>
              <a:gd name="T45" fmla="*/ 188 h 368"/>
              <a:gd name="T46" fmla="*/ 268 w 322"/>
              <a:gd name="T47" fmla="*/ 152 h 368"/>
              <a:gd name="T48" fmla="*/ 256 w 322"/>
              <a:gd name="T49" fmla="*/ 136 h 368"/>
              <a:gd name="T50" fmla="*/ 256 w 322"/>
              <a:gd name="T51" fmla="*/ 136 h 368"/>
              <a:gd name="T52" fmla="*/ 238 w 322"/>
              <a:gd name="T53" fmla="*/ 110 h 368"/>
              <a:gd name="T54" fmla="*/ 210 w 322"/>
              <a:gd name="T55" fmla="*/ 74 h 368"/>
              <a:gd name="T56" fmla="*/ 210 w 322"/>
              <a:gd name="T57" fmla="*/ 74 h 368"/>
              <a:gd name="T58" fmla="*/ 176 w 322"/>
              <a:gd name="T59" fmla="*/ 30 h 368"/>
              <a:gd name="T60" fmla="*/ 156 w 322"/>
              <a:gd name="T61" fmla="*/ 0 h 368"/>
              <a:gd name="T62" fmla="*/ 0 w 322"/>
              <a:gd name="T63" fmla="*/ 128 h 368"/>
              <a:gd name="T64" fmla="*/ 0 w 322"/>
              <a:gd name="T65" fmla="*/ 128 h 368"/>
              <a:gd name="T66" fmla="*/ 28 w 322"/>
              <a:gd name="T67" fmla="*/ 164 h 368"/>
              <a:gd name="T68" fmla="*/ 28 w 322"/>
              <a:gd name="T69" fmla="*/ 16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2" h="368">
                <a:moveTo>
                  <a:pt x="28" y="164"/>
                </a:moveTo>
                <a:lnTo>
                  <a:pt x="28" y="164"/>
                </a:lnTo>
                <a:lnTo>
                  <a:pt x="60" y="204"/>
                </a:lnTo>
                <a:lnTo>
                  <a:pt x="86" y="236"/>
                </a:lnTo>
                <a:lnTo>
                  <a:pt x="96" y="248"/>
                </a:lnTo>
                <a:lnTo>
                  <a:pt x="104" y="262"/>
                </a:lnTo>
                <a:lnTo>
                  <a:pt x="112" y="278"/>
                </a:lnTo>
                <a:lnTo>
                  <a:pt x="120" y="296"/>
                </a:lnTo>
                <a:lnTo>
                  <a:pt x="120" y="296"/>
                </a:lnTo>
                <a:lnTo>
                  <a:pt x="126" y="316"/>
                </a:lnTo>
                <a:lnTo>
                  <a:pt x="130" y="336"/>
                </a:lnTo>
                <a:lnTo>
                  <a:pt x="130" y="352"/>
                </a:lnTo>
                <a:lnTo>
                  <a:pt x="132" y="366"/>
                </a:lnTo>
                <a:lnTo>
                  <a:pt x="132" y="366"/>
                </a:lnTo>
                <a:lnTo>
                  <a:pt x="322" y="368"/>
                </a:lnTo>
                <a:lnTo>
                  <a:pt x="322" y="368"/>
                </a:lnTo>
                <a:lnTo>
                  <a:pt x="322" y="336"/>
                </a:lnTo>
                <a:lnTo>
                  <a:pt x="318" y="290"/>
                </a:lnTo>
                <a:lnTo>
                  <a:pt x="312" y="264"/>
                </a:lnTo>
                <a:lnTo>
                  <a:pt x="306" y="238"/>
                </a:lnTo>
                <a:lnTo>
                  <a:pt x="298" y="212"/>
                </a:lnTo>
                <a:lnTo>
                  <a:pt x="288" y="188"/>
                </a:lnTo>
                <a:lnTo>
                  <a:pt x="288" y="188"/>
                </a:lnTo>
                <a:lnTo>
                  <a:pt x="268" y="152"/>
                </a:lnTo>
                <a:lnTo>
                  <a:pt x="256" y="136"/>
                </a:lnTo>
                <a:lnTo>
                  <a:pt x="256" y="136"/>
                </a:lnTo>
                <a:lnTo>
                  <a:pt x="238" y="110"/>
                </a:lnTo>
                <a:lnTo>
                  <a:pt x="210" y="74"/>
                </a:lnTo>
                <a:lnTo>
                  <a:pt x="210" y="74"/>
                </a:lnTo>
                <a:lnTo>
                  <a:pt x="176" y="30"/>
                </a:lnTo>
                <a:lnTo>
                  <a:pt x="156" y="0"/>
                </a:lnTo>
                <a:lnTo>
                  <a:pt x="0" y="128"/>
                </a:lnTo>
                <a:lnTo>
                  <a:pt x="0" y="128"/>
                </a:lnTo>
                <a:lnTo>
                  <a:pt x="28" y="164"/>
                </a:lnTo>
                <a:lnTo>
                  <a:pt x="28" y="164"/>
                </a:lnTo>
                <a:close/>
              </a:path>
            </a:pathLst>
          </a:custGeom>
          <a:solidFill>
            <a:srgbClr val="8EAA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Freeform 9"/>
          <p:cNvSpPr/>
          <p:nvPr>
            <p:custDataLst>
              <p:tags r:id="rId5"/>
            </p:custDataLst>
          </p:nvPr>
        </p:nvSpPr>
        <p:spPr bwMode="auto">
          <a:xfrm>
            <a:off x="5253567" y="2614084"/>
            <a:ext cx="1655233" cy="719667"/>
          </a:xfrm>
          <a:custGeom>
            <a:avLst/>
            <a:gdLst>
              <a:gd name="T0" fmla="*/ 386 w 564"/>
              <a:gd name="T1" fmla="*/ 14 h 244"/>
              <a:gd name="T2" fmla="*/ 386 w 564"/>
              <a:gd name="T3" fmla="*/ 14 h 244"/>
              <a:gd name="T4" fmla="*/ 368 w 564"/>
              <a:gd name="T5" fmla="*/ 10 h 244"/>
              <a:gd name="T6" fmla="*/ 344 w 564"/>
              <a:gd name="T7" fmla="*/ 4 h 244"/>
              <a:gd name="T8" fmla="*/ 312 w 564"/>
              <a:gd name="T9" fmla="*/ 2 h 244"/>
              <a:gd name="T10" fmla="*/ 274 w 564"/>
              <a:gd name="T11" fmla="*/ 0 h 244"/>
              <a:gd name="T12" fmla="*/ 274 w 564"/>
              <a:gd name="T13" fmla="*/ 0 h 244"/>
              <a:gd name="T14" fmla="*/ 242 w 564"/>
              <a:gd name="T15" fmla="*/ 2 h 244"/>
              <a:gd name="T16" fmla="*/ 212 w 564"/>
              <a:gd name="T17" fmla="*/ 6 h 244"/>
              <a:gd name="T18" fmla="*/ 184 w 564"/>
              <a:gd name="T19" fmla="*/ 12 h 244"/>
              <a:gd name="T20" fmla="*/ 160 w 564"/>
              <a:gd name="T21" fmla="*/ 18 h 244"/>
              <a:gd name="T22" fmla="*/ 122 w 564"/>
              <a:gd name="T23" fmla="*/ 30 h 244"/>
              <a:gd name="T24" fmla="*/ 100 w 564"/>
              <a:gd name="T25" fmla="*/ 40 h 244"/>
              <a:gd name="T26" fmla="*/ 100 w 564"/>
              <a:gd name="T27" fmla="*/ 40 h 244"/>
              <a:gd name="T28" fmla="*/ 70 w 564"/>
              <a:gd name="T29" fmla="*/ 54 h 244"/>
              <a:gd name="T30" fmla="*/ 44 w 564"/>
              <a:gd name="T31" fmla="*/ 70 h 244"/>
              <a:gd name="T32" fmla="*/ 22 w 564"/>
              <a:gd name="T33" fmla="*/ 86 h 244"/>
              <a:gd name="T34" fmla="*/ 0 w 564"/>
              <a:gd name="T35" fmla="*/ 104 h 244"/>
              <a:gd name="T36" fmla="*/ 140 w 564"/>
              <a:gd name="T37" fmla="*/ 244 h 244"/>
              <a:gd name="T38" fmla="*/ 140 w 564"/>
              <a:gd name="T39" fmla="*/ 244 h 244"/>
              <a:gd name="T40" fmla="*/ 164 w 564"/>
              <a:gd name="T41" fmla="*/ 228 h 244"/>
              <a:gd name="T42" fmla="*/ 186 w 564"/>
              <a:gd name="T43" fmla="*/ 218 h 244"/>
              <a:gd name="T44" fmla="*/ 208 w 564"/>
              <a:gd name="T45" fmla="*/ 208 h 244"/>
              <a:gd name="T46" fmla="*/ 228 w 564"/>
              <a:gd name="T47" fmla="*/ 204 h 244"/>
              <a:gd name="T48" fmla="*/ 246 w 564"/>
              <a:gd name="T49" fmla="*/ 200 h 244"/>
              <a:gd name="T50" fmla="*/ 262 w 564"/>
              <a:gd name="T51" fmla="*/ 198 h 244"/>
              <a:gd name="T52" fmla="*/ 280 w 564"/>
              <a:gd name="T53" fmla="*/ 196 h 244"/>
              <a:gd name="T54" fmla="*/ 280 w 564"/>
              <a:gd name="T55" fmla="*/ 196 h 244"/>
              <a:gd name="T56" fmla="*/ 294 w 564"/>
              <a:gd name="T57" fmla="*/ 198 h 244"/>
              <a:gd name="T58" fmla="*/ 310 w 564"/>
              <a:gd name="T59" fmla="*/ 198 h 244"/>
              <a:gd name="T60" fmla="*/ 328 w 564"/>
              <a:gd name="T61" fmla="*/ 202 h 244"/>
              <a:gd name="T62" fmla="*/ 350 w 564"/>
              <a:gd name="T63" fmla="*/ 208 h 244"/>
              <a:gd name="T64" fmla="*/ 374 w 564"/>
              <a:gd name="T65" fmla="*/ 216 h 244"/>
              <a:gd name="T66" fmla="*/ 398 w 564"/>
              <a:gd name="T67" fmla="*/ 228 h 244"/>
              <a:gd name="T68" fmla="*/ 424 w 564"/>
              <a:gd name="T69" fmla="*/ 244 h 244"/>
              <a:gd name="T70" fmla="*/ 564 w 564"/>
              <a:gd name="T71" fmla="*/ 104 h 244"/>
              <a:gd name="T72" fmla="*/ 564 w 564"/>
              <a:gd name="T73" fmla="*/ 104 h 244"/>
              <a:gd name="T74" fmla="*/ 536 w 564"/>
              <a:gd name="T75" fmla="*/ 82 h 244"/>
              <a:gd name="T76" fmla="*/ 508 w 564"/>
              <a:gd name="T77" fmla="*/ 64 h 244"/>
              <a:gd name="T78" fmla="*/ 482 w 564"/>
              <a:gd name="T79" fmla="*/ 50 h 244"/>
              <a:gd name="T80" fmla="*/ 458 w 564"/>
              <a:gd name="T81" fmla="*/ 38 h 244"/>
              <a:gd name="T82" fmla="*/ 434 w 564"/>
              <a:gd name="T83" fmla="*/ 28 h 244"/>
              <a:gd name="T84" fmla="*/ 416 w 564"/>
              <a:gd name="T85" fmla="*/ 22 h 244"/>
              <a:gd name="T86" fmla="*/ 386 w 564"/>
              <a:gd name="T87" fmla="*/ 14 h 244"/>
              <a:gd name="T88" fmla="*/ 386 w 564"/>
              <a:gd name="T89" fmla="*/ 1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4" h="244">
                <a:moveTo>
                  <a:pt x="386" y="14"/>
                </a:moveTo>
                <a:lnTo>
                  <a:pt x="386" y="14"/>
                </a:lnTo>
                <a:lnTo>
                  <a:pt x="368" y="10"/>
                </a:lnTo>
                <a:lnTo>
                  <a:pt x="344" y="4"/>
                </a:lnTo>
                <a:lnTo>
                  <a:pt x="312" y="2"/>
                </a:lnTo>
                <a:lnTo>
                  <a:pt x="274" y="0"/>
                </a:lnTo>
                <a:lnTo>
                  <a:pt x="274" y="0"/>
                </a:lnTo>
                <a:lnTo>
                  <a:pt x="242" y="2"/>
                </a:lnTo>
                <a:lnTo>
                  <a:pt x="212" y="6"/>
                </a:lnTo>
                <a:lnTo>
                  <a:pt x="184" y="12"/>
                </a:lnTo>
                <a:lnTo>
                  <a:pt x="160" y="18"/>
                </a:lnTo>
                <a:lnTo>
                  <a:pt x="122" y="30"/>
                </a:lnTo>
                <a:lnTo>
                  <a:pt x="100" y="40"/>
                </a:lnTo>
                <a:lnTo>
                  <a:pt x="100" y="40"/>
                </a:lnTo>
                <a:lnTo>
                  <a:pt x="70" y="54"/>
                </a:lnTo>
                <a:lnTo>
                  <a:pt x="44" y="70"/>
                </a:lnTo>
                <a:lnTo>
                  <a:pt x="22" y="86"/>
                </a:lnTo>
                <a:lnTo>
                  <a:pt x="0" y="104"/>
                </a:lnTo>
                <a:lnTo>
                  <a:pt x="140" y="244"/>
                </a:lnTo>
                <a:lnTo>
                  <a:pt x="140" y="244"/>
                </a:lnTo>
                <a:lnTo>
                  <a:pt x="164" y="228"/>
                </a:lnTo>
                <a:lnTo>
                  <a:pt x="186" y="218"/>
                </a:lnTo>
                <a:lnTo>
                  <a:pt x="208" y="208"/>
                </a:lnTo>
                <a:lnTo>
                  <a:pt x="228" y="204"/>
                </a:lnTo>
                <a:lnTo>
                  <a:pt x="246" y="200"/>
                </a:lnTo>
                <a:lnTo>
                  <a:pt x="262" y="198"/>
                </a:lnTo>
                <a:lnTo>
                  <a:pt x="280" y="196"/>
                </a:lnTo>
                <a:lnTo>
                  <a:pt x="280" y="196"/>
                </a:lnTo>
                <a:lnTo>
                  <a:pt x="294" y="198"/>
                </a:lnTo>
                <a:lnTo>
                  <a:pt x="310" y="198"/>
                </a:lnTo>
                <a:lnTo>
                  <a:pt x="328" y="202"/>
                </a:lnTo>
                <a:lnTo>
                  <a:pt x="350" y="208"/>
                </a:lnTo>
                <a:lnTo>
                  <a:pt x="374" y="216"/>
                </a:lnTo>
                <a:lnTo>
                  <a:pt x="398" y="228"/>
                </a:lnTo>
                <a:lnTo>
                  <a:pt x="424" y="244"/>
                </a:lnTo>
                <a:lnTo>
                  <a:pt x="564" y="104"/>
                </a:lnTo>
                <a:lnTo>
                  <a:pt x="564" y="104"/>
                </a:lnTo>
                <a:lnTo>
                  <a:pt x="536" y="82"/>
                </a:lnTo>
                <a:lnTo>
                  <a:pt x="508" y="64"/>
                </a:lnTo>
                <a:lnTo>
                  <a:pt x="482" y="50"/>
                </a:lnTo>
                <a:lnTo>
                  <a:pt x="458" y="38"/>
                </a:lnTo>
                <a:lnTo>
                  <a:pt x="434" y="28"/>
                </a:lnTo>
                <a:lnTo>
                  <a:pt x="416" y="22"/>
                </a:lnTo>
                <a:lnTo>
                  <a:pt x="386" y="14"/>
                </a:lnTo>
                <a:lnTo>
                  <a:pt x="386" y="14"/>
                </a:lnTo>
                <a:close/>
              </a:path>
            </a:pathLst>
          </a:custGeom>
          <a:solidFill>
            <a:srgbClr val="7AC2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Freeform 10"/>
          <p:cNvSpPr/>
          <p:nvPr>
            <p:custDataLst>
              <p:tags r:id="rId6"/>
            </p:custDataLst>
          </p:nvPr>
        </p:nvSpPr>
        <p:spPr bwMode="auto">
          <a:xfrm>
            <a:off x="6538384" y="2956984"/>
            <a:ext cx="810684" cy="1587500"/>
          </a:xfrm>
          <a:custGeom>
            <a:avLst/>
            <a:gdLst>
              <a:gd name="T0" fmla="*/ 268 w 276"/>
              <a:gd name="T1" fmla="*/ 226 h 538"/>
              <a:gd name="T2" fmla="*/ 268 w 276"/>
              <a:gd name="T3" fmla="*/ 226 h 538"/>
              <a:gd name="T4" fmla="*/ 258 w 276"/>
              <a:gd name="T5" fmla="*/ 190 h 538"/>
              <a:gd name="T6" fmla="*/ 248 w 276"/>
              <a:gd name="T7" fmla="*/ 160 h 538"/>
              <a:gd name="T8" fmla="*/ 236 w 276"/>
              <a:gd name="T9" fmla="*/ 132 h 538"/>
              <a:gd name="T10" fmla="*/ 224 w 276"/>
              <a:gd name="T11" fmla="*/ 108 h 538"/>
              <a:gd name="T12" fmla="*/ 214 w 276"/>
              <a:gd name="T13" fmla="*/ 88 h 538"/>
              <a:gd name="T14" fmla="*/ 202 w 276"/>
              <a:gd name="T15" fmla="*/ 70 h 538"/>
              <a:gd name="T16" fmla="*/ 188 w 276"/>
              <a:gd name="T17" fmla="*/ 52 h 538"/>
              <a:gd name="T18" fmla="*/ 188 w 276"/>
              <a:gd name="T19" fmla="*/ 52 h 538"/>
              <a:gd name="T20" fmla="*/ 172 w 276"/>
              <a:gd name="T21" fmla="*/ 32 h 538"/>
              <a:gd name="T22" fmla="*/ 158 w 276"/>
              <a:gd name="T23" fmla="*/ 18 h 538"/>
              <a:gd name="T24" fmla="*/ 140 w 276"/>
              <a:gd name="T25" fmla="*/ 0 h 538"/>
              <a:gd name="T26" fmla="*/ 140 w 276"/>
              <a:gd name="T27" fmla="*/ 0 h 538"/>
              <a:gd name="T28" fmla="*/ 140 w 276"/>
              <a:gd name="T29" fmla="*/ 0 h 538"/>
              <a:gd name="T30" fmla="*/ 0 w 276"/>
              <a:gd name="T31" fmla="*/ 140 h 538"/>
              <a:gd name="T32" fmla="*/ 0 w 276"/>
              <a:gd name="T33" fmla="*/ 140 h 538"/>
              <a:gd name="T34" fmla="*/ 22 w 276"/>
              <a:gd name="T35" fmla="*/ 160 h 538"/>
              <a:gd name="T36" fmla="*/ 22 w 276"/>
              <a:gd name="T37" fmla="*/ 160 h 538"/>
              <a:gd name="T38" fmla="*/ 32 w 276"/>
              <a:gd name="T39" fmla="*/ 174 h 538"/>
              <a:gd name="T40" fmla="*/ 46 w 276"/>
              <a:gd name="T41" fmla="*/ 194 h 538"/>
              <a:gd name="T42" fmla="*/ 60 w 276"/>
              <a:gd name="T43" fmla="*/ 220 h 538"/>
              <a:gd name="T44" fmla="*/ 66 w 276"/>
              <a:gd name="T45" fmla="*/ 236 h 538"/>
              <a:gd name="T46" fmla="*/ 72 w 276"/>
              <a:gd name="T47" fmla="*/ 254 h 538"/>
              <a:gd name="T48" fmla="*/ 72 w 276"/>
              <a:gd name="T49" fmla="*/ 254 h 538"/>
              <a:gd name="T50" fmla="*/ 76 w 276"/>
              <a:gd name="T51" fmla="*/ 278 h 538"/>
              <a:gd name="T52" fmla="*/ 78 w 276"/>
              <a:gd name="T53" fmla="*/ 300 h 538"/>
              <a:gd name="T54" fmla="*/ 78 w 276"/>
              <a:gd name="T55" fmla="*/ 318 h 538"/>
              <a:gd name="T56" fmla="*/ 78 w 276"/>
              <a:gd name="T57" fmla="*/ 332 h 538"/>
              <a:gd name="T58" fmla="*/ 78 w 276"/>
              <a:gd name="T59" fmla="*/ 332 h 538"/>
              <a:gd name="T60" fmla="*/ 76 w 276"/>
              <a:gd name="T61" fmla="*/ 354 h 538"/>
              <a:gd name="T62" fmla="*/ 72 w 276"/>
              <a:gd name="T63" fmla="*/ 372 h 538"/>
              <a:gd name="T64" fmla="*/ 66 w 276"/>
              <a:gd name="T65" fmla="*/ 388 h 538"/>
              <a:gd name="T66" fmla="*/ 62 w 276"/>
              <a:gd name="T67" fmla="*/ 400 h 538"/>
              <a:gd name="T68" fmla="*/ 212 w 276"/>
              <a:gd name="T69" fmla="*/ 538 h 538"/>
              <a:gd name="T70" fmla="*/ 212 w 276"/>
              <a:gd name="T71" fmla="*/ 538 h 538"/>
              <a:gd name="T72" fmla="*/ 222 w 276"/>
              <a:gd name="T73" fmla="*/ 522 h 538"/>
              <a:gd name="T74" fmla="*/ 232 w 276"/>
              <a:gd name="T75" fmla="*/ 502 h 538"/>
              <a:gd name="T76" fmla="*/ 232 w 276"/>
              <a:gd name="T77" fmla="*/ 502 h 538"/>
              <a:gd name="T78" fmla="*/ 248 w 276"/>
              <a:gd name="T79" fmla="*/ 468 h 538"/>
              <a:gd name="T80" fmla="*/ 256 w 276"/>
              <a:gd name="T81" fmla="*/ 448 h 538"/>
              <a:gd name="T82" fmla="*/ 262 w 276"/>
              <a:gd name="T83" fmla="*/ 424 h 538"/>
              <a:gd name="T84" fmla="*/ 262 w 276"/>
              <a:gd name="T85" fmla="*/ 424 h 538"/>
              <a:gd name="T86" fmla="*/ 268 w 276"/>
              <a:gd name="T87" fmla="*/ 398 h 538"/>
              <a:gd name="T88" fmla="*/ 274 w 276"/>
              <a:gd name="T89" fmla="*/ 374 h 538"/>
              <a:gd name="T90" fmla="*/ 276 w 276"/>
              <a:gd name="T91" fmla="*/ 352 h 538"/>
              <a:gd name="T92" fmla="*/ 276 w 276"/>
              <a:gd name="T93" fmla="*/ 332 h 538"/>
              <a:gd name="T94" fmla="*/ 276 w 276"/>
              <a:gd name="T95" fmla="*/ 332 h 538"/>
              <a:gd name="T96" fmla="*/ 276 w 276"/>
              <a:gd name="T97" fmla="*/ 300 h 538"/>
              <a:gd name="T98" fmla="*/ 274 w 276"/>
              <a:gd name="T99" fmla="*/ 272 h 538"/>
              <a:gd name="T100" fmla="*/ 272 w 276"/>
              <a:gd name="T101" fmla="*/ 246 h 538"/>
              <a:gd name="T102" fmla="*/ 268 w 276"/>
              <a:gd name="T103" fmla="*/ 226 h 538"/>
              <a:gd name="T104" fmla="*/ 268 w 276"/>
              <a:gd name="T105" fmla="*/ 22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6" h="538">
                <a:moveTo>
                  <a:pt x="268" y="226"/>
                </a:moveTo>
                <a:lnTo>
                  <a:pt x="268" y="226"/>
                </a:lnTo>
                <a:lnTo>
                  <a:pt x="258" y="190"/>
                </a:lnTo>
                <a:lnTo>
                  <a:pt x="248" y="160"/>
                </a:lnTo>
                <a:lnTo>
                  <a:pt x="236" y="132"/>
                </a:lnTo>
                <a:lnTo>
                  <a:pt x="224" y="108"/>
                </a:lnTo>
                <a:lnTo>
                  <a:pt x="214" y="88"/>
                </a:lnTo>
                <a:lnTo>
                  <a:pt x="202" y="70"/>
                </a:lnTo>
                <a:lnTo>
                  <a:pt x="188" y="52"/>
                </a:lnTo>
                <a:lnTo>
                  <a:pt x="188" y="52"/>
                </a:lnTo>
                <a:lnTo>
                  <a:pt x="172" y="32"/>
                </a:lnTo>
                <a:lnTo>
                  <a:pt x="158" y="18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lnTo>
                  <a:pt x="0" y="140"/>
                </a:lnTo>
                <a:lnTo>
                  <a:pt x="0" y="140"/>
                </a:lnTo>
                <a:lnTo>
                  <a:pt x="22" y="160"/>
                </a:lnTo>
                <a:lnTo>
                  <a:pt x="22" y="160"/>
                </a:lnTo>
                <a:lnTo>
                  <a:pt x="32" y="174"/>
                </a:lnTo>
                <a:lnTo>
                  <a:pt x="46" y="194"/>
                </a:lnTo>
                <a:lnTo>
                  <a:pt x="60" y="220"/>
                </a:lnTo>
                <a:lnTo>
                  <a:pt x="66" y="236"/>
                </a:lnTo>
                <a:lnTo>
                  <a:pt x="72" y="254"/>
                </a:lnTo>
                <a:lnTo>
                  <a:pt x="72" y="254"/>
                </a:lnTo>
                <a:lnTo>
                  <a:pt x="76" y="278"/>
                </a:lnTo>
                <a:lnTo>
                  <a:pt x="78" y="300"/>
                </a:lnTo>
                <a:lnTo>
                  <a:pt x="78" y="318"/>
                </a:lnTo>
                <a:lnTo>
                  <a:pt x="78" y="332"/>
                </a:lnTo>
                <a:lnTo>
                  <a:pt x="78" y="332"/>
                </a:lnTo>
                <a:lnTo>
                  <a:pt x="76" y="354"/>
                </a:lnTo>
                <a:lnTo>
                  <a:pt x="72" y="372"/>
                </a:lnTo>
                <a:lnTo>
                  <a:pt x="66" y="388"/>
                </a:lnTo>
                <a:lnTo>
                  <a:pt x="62" y="400"/>
                </a:lnTo>
                <a:lnTo>
                  <a:pt x="212" y="538"/>
                </a:lnTo>
                <a:lnTo>
                  <a:pt x="212" y="538"/>
                </a:lnTo>
                <a:lnTo>
                  <a:pt x="222" y="522"/>
                </a:lnTo>
                <a:lnTo>
                  <a:pt x="232" y="502"/>
                </a:lnTo>
                <a:lnTo>
                  <a:pt x="232" y="502"/>
                </a:lnTo>
                <a:lnTo>
                  <a:pt x="248" y="468"/>
                </a:lnTo>
                <a:lnTo>
                  <a:pt x="256" y="448"/>
                </a:lnTo>
                <a:lnTo>
                  <a:pt x="262" y="424"/>
                </a:lnTo>
                <a:lnTo>
                  <a:pt x="262" y="424"/>
                </a:lnTo>
                <a:lnTo>
                  <a:pt x="268" y="398"/>
                </a:lnTo>
                <a:lnTo>
                  <a:pt x="274" y="374"/>
                </a:lnTo>
                <a:lnTo>
                  <a:pt x="276" y="352"/>
                </a:lnTo>
                <a:lnTo>
                  <a:pt x="276" y="332"/>
                </a:lnTo>
                <a:lnTo>
                  <a:pt x="276" y="332"/>
                </a:lnTo>
                <a:lnTo>
                  <a:pt x="276" y="300"/>
                </a:lnTo>
                <a:lnTo>
                  <a:pt x="274" y="272"/>
                </a:lnTo>
                <a:lnTo>
                  <a:pt x="272" y="246"/>
                </a:lnTo>
                <a:lnTo>
                  <a:pt x="268" y="226"/>
                </a:lnTo>
                <a:lnTo>
                  <a:pt x="268" y="226"/>
                </a:lnTo>
                <a:close/>
              </a:path>
            </a:pathLst>
          </a:custGeom>
          <a:solidFill>
            <a:srgbClr val="6BC0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75" b="0" i="0" u="none" strike="noStrike" kern="1200" cap="none" spc="0" normalizeH="0" baseline="0" noProof="1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5820833" y="2667000"/>
            <a:ext cx="518584" cy="459317"/>
          </a:xfrm>
          <a:prstGeom prst="rect">
            <a:avLst/>
          </a:prstGeom>
        </p:spPr>
        <p:txBody>
          <a:bodyPr lIns="90000" tIns="46800" rIns="90000" bIns="46800" anchor="ctr">
            <a:normAutofit lnSpcReduction="20000"/>
          </a:bodyPr>
          <a:lstStyle>
            <a:defPPr>
              <a:defRPr lang="zh-CN"/>
            </a:defPPr>
            <a:lvl1pPr algn="ctr">
              <a:defRPr sz="2400" b="1">
                <a:solidFill>
                  <a:srgbClr val="4454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03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6743700" y="3517900"/>
            <a:ext cx="518584" cy="459317"/>
          </a:xfrm>
          <a:prstGeom prst="rect">
            <a:avLst/>
          </a:prstGeom>
        </p:spPr>
        <p:txBody>
          <a:bodyPr lIns="90000" tIns="46800" rIns="90000" bIns="46800" anchor="ctr">
            <a:normAutofit lnSpcReduction="20000"/>
          </a:bodyPr>
          <a:lstStyle>
            <a:defPPr>
              <a:defRPr lang="zh-CN"/>
            </a:defPPr>
            <a:lvl1pPr algn="ctr">
              <a:defRPr sz="2400" b="1">
                <a:solidFill>
                  <a:srgbClr val="4454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04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895851" y="3517900"/>
            <a:ext cx="520700" cy="459317"/>
          </a:xfrm>
          <a:prstGeom prst="rect">
            <a:avLst/>
          </a:prstGeom>
        </p:spPr>
        <p:txBody>
          <a:bodyPr lIns="90000" tIns="46800" rIns="90000" bIns="46800" anchor="ctr">
            <a:normAutofit lnSpcReduction="20000"/>
          </a:bodyPr>
          <a:lstStyle>
            <a:defPPr>
              <a:defRPr lang="zh-CN"/>
            </a:defPPr>
            <a:lvl1pPr algn="ctr">
              <a:defRPr sz="2400" b="1">
                <a:solidFill>
                  <a:srgbClr val="4454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02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6316133" y="4591051"/>
            <a:ext cx="518584" cy="459317"/>
          </a:xfrm>
          <a:prstGeom prst="rect">
            <a:avLst/>
          </a:prstGeom>
        </p:spPr>
        <p:txBody>
          <a:bodyPr lIns="90000" tIns="46800" rIns="90000" bIns="46800" anchor="ctr">
            <a:normAutofit lnSpcReduction="20000"/>
          </a:bodyPr>
          <a:lstStyle>
            <a:defPPr>
              <a:defRPr lang="zh-CN"/>
            </a:defPPr>
            <a:lvl1pPr algn="ctr">
              <a:defRPr sz="2400" b="1">
                <a:solidFill>
                  <a:srgbClr val="4454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05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5323417" y="4591051"/>
            <a:ext cx="520700" cy="459317"/>
          </a:xfrm>
          <a:prstGeom prst="rect">
            <a:avLst/>
          </a:prstGeom>
        </p:spPr>
        <p:txBody>
          <a:bodyPr lIns="90000" tIns="46800" rIns="90000" bIns="46800" anchor="ctr">
            <a:normAutofit lnSpcReduction="20000"/>
          </a:bodyPr>
          <a:lstStyle>
            <a:defPPr>
              <a:defRPr lang="zh-CN"/>
            </a:defPPr>
            <a:lvl1pPr algn="ctr">
              <a:defRPr sz="2400" b="1">
                <a:solidFill>
                  <a:srgbClr val="4454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01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>
            <p:custDataLst>
              <p:tags r:id="rId12"/>
            </p:custDataLst>
          </p:nvPr>
        </p:nvSpPr>
        <p:spPr>
          <a:xfrm>
            <a:off x="2076451" y="4559300"/>
            <a:ext cx="2321984" cy="402167"/>
          </a:xfrm>
          <a:prstGeom prst="roundRect">
            <a:avLst>
              <a:gd name="adj" fmla="val 50000"/>
            </a:avLst>
          </a:prstGeom>
          <a:solidFill>
            <a:srgbClr val="8EAADC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0" rIns="90000" bIns="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rgbClr val="8590C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2260600" y="4544484"/>
            <a:ext cx="1953684" cy="429684"/>
          </a:xfrm>
          <a:prstGeom prst="rect">
            <a:avLst/>
          </a:prstGeom>
          <a:noFill/>
        </p:spPr>
        <p:txBody>
          <a:bodyPr>
            <a:normAutofit fontScale="875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30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单位账号注册</a:t>
            </a:r>
            <a:endParaRPr kumimoji="0" lang="zh-CN" altLang="en-US" b="1" i="0" u="none" strike="noStrike" kern="1200" cap="none" spc="30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4"/>
            </p:custDataLst>
          </p:nvPr>
        </p:nvSpPr>
        <p:spPr>
          <a:xfrm>
            <a:off x="1205653" y="5090160"/>
            <a:ext cx="3462020" cy="1585807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171450" marR="0" lvl="0" indent="-171450" algn="l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有统一社会信用代码的单位使用政务网法人账号</a:t>
            </a:r>
            <a:r>
              <a:rPr lang="zh-CN" altLang="en-US" sz="16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登录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  <a:p>
            <a:pPr marL="171450" marR="0" lvl="0" indent="-171450" algn="l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无统一社会信用代码的单位提供相关信息进行内置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圆角矩形 42"/>
          <p:cNvSpPr/>
          <p:nvPr>
            <p:custDataLst>
              <p:tags r:id="rId15"/>
            </p:custDataLst>
          </p:nvPr>
        </p:nvSpPr>
        <p:spPr>
          <a:xfrm>
            <a:off x="2076451" y="2921424"/>
            <a:ext cx="2321984" cy="402167"/>
          </a:xfrm>
          <a:prstGeom prst="roundRect">
            <a:avLst>
              <a:gd name="adj" fmla="val 50000"/>
            </a:avLst>
          </a:prstGeom>
          <a:solidFill>
            <a:srgbClr val="79B6D3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0" rIns="90000" bIns="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rgbClr val="8590C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16"/>
            </p:custDataLst>
          </p:nvPr>
        </p:nvSpPr>
        <p:spPr>
          <a:xfrm>
            <a:off x="2260600" y="2892213"/>
            <a:ext cx="1953684" cy="429684"/>
          </a:xfrm>
          <a:prstGeom prst="rect">
            <a:avLst/>
          </a:prstGeom>
          <a:noFill/>
        </p:spPr>
        <p:txBody>
          <a:bodyPr>
            <a:normAutofit fontScale="875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30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人员注册审核</a:t>
            </a:r>
            <a:endParaRPr kumimoji="0" lang="zh-CN" altLang="en-US" b="1" i="0" u="none" strike="noStrike" kern="1200" cap="none" spc="30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17"/>
            </p:custDataLst>
          </p:nvPr>
        </p:nvSpPr>
        <p:spPr>
          <a:xfrm>
            <a:off x="1447800" y="3425613"/>
            <a:ext cx="3163147" cy="651933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个人选择用人单位后，单位管理员需要审核确定该人员属于本单位。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4" name="圆角矩形 42"/>
          <p:cNvSpPr/>
          <p:nvPr>
            <p:custDataLst>
              <p:tags r:id="rId18"/>
            </p:custDataLst>
          </p:nvPr>
        </p:nvSpPr>
        <p:spPr>
          <a:xfrm>
            <a:off x="7909984" y="2921424"/>
            <a:ext cx="2319867" cy="402167"/>
          </a:xfrm>
          <a:prstGeom prst="roundRect">
            <a:avLst>
              <a:gd name="adj" fmla="val 50000"/>
            </a:avLst>
          </a:prstGeom>
          <a:solidFill>
            <a:srgbClr val="6BC0A7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0" rIns="90000" bIns="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rgbClr val="8590C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>
            <p:custDataLst>
              <p:tags r:id="rId19"/>
            </p:custDataLst>
          </p:nvPr>
        </p:nvSpPr>
        <p:spPr>
          <a:xfrm>
            <a:off x="8094133" y="2885440"/>
            <a:ext cx="1951567" cy="429684"/>
          </a:xfrm>
          <a:prstGeom prst="rect">
            <a:avLst/>
          </a:prstGeom>
          <a:noFill/>
        </p:spPr>
        <p:txBody>
          <a:bodyPr>
            <a:normAutofit fontScale="875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30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岗位信息设置</a:t>
            </a:r>
            <a:endParaRPr kumimoji="0" lang="zh-CN" altLang="en-US" b="1" i="0" u="none" strike="noStrike" kern="1200" cap="none" spc="30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176" name="文本框 65"/>
          <p:cNvSpPr txBox="1"/>
          <p:nvPr>
            <p:custDataLst>
              <p:tags r:id="rId20"/>
            </p:custDataLst>
          </p:nvPr>
        </p:nvSpPr>
        <p:spPr>
          <a:xfrm>
            <a:off x="7831667" y="3422227"/>
            <a:ext cx="3688080" cy="73406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有岗位数要求的单位需要设置单位岗位核准信息，职称申报时需要进行相关推荐。</a:t>
            </a:r>
            <a:endParaRPr lang="zh-CN" altLang="en-US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67" name="圆角矩形 42"/>
          <p:cNvSpPr/>
          <p:nvPr>
            <p:custDataLst>
              <p:tags r:id="rId21"/>
            </p:custDataLst>
          </p:nvPr>
        </p:nvSpPr>
        <p:spPr>
          <a:xfrm>
            <a:off x="7909984" y="4559300"/>
            <a:ext cx="2319867" cy="402167"/>
          </a:xfrm>
          <a:prstGeom prst="roundRect">
            <a:avLst>
              <a:gd name="adj" fmla="val 50000"/>
            </a:avLst>
          </a:prstGeom>
          <a:solidFill>
            <a:srgbClr val="79BB8F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0" rIns="90000" bIns="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rgbClr val="8590C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22"/>
            </p:custDataLst>
          </p:nvPr>
        </p:nvSpPr>
        <p:spPr>
          <a:xfrm>
            <a:off x="8094133" y="4559300"/>
            <a:ext cx="1951567" cy="429684"/>
          </a:xfrm>
          <a:prstGeom prst="rect">
            <a:avLst/>
          </a:prstGeom>
          <a:noFill/>
        </p:spPr>
        <p:txBody>
          <a:bodyPr>
            <a:normAutofit fontScale="875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30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职称申报审核</a:t>
            </a:r>
            <a:endParaRPr kumimoji="0" lang="zh-CN" altLang="en-US" b="1" i="0" u="none" strike="noStrike" kern="1200" cap="none" spc="30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23"/>
            </p:custDataLst>
          </p:nvPr>
        </p:nvSpPr>
        <p:spPr>
          <a:xfrm>
            <a:off x="7831667" y="5050367"/>
            <a:ext cx="3559387" cy="726440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Arial" panose="020B0604020202020204" pitchFamily="34" charset="0"/>
              </a:rPr>
              <a:t>个人提交申报信息后，单位需要进行相应审核并上传公示证明及相关材料、推荐意见等。</a:t>
            </a: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5" name="圆角矩形 42"/>
          <p:cNvSpPr/>
          <p:nvPr>
            <p:custDataLst>
              <p:tags r:id="rId24"/>
            </p:custDataLst>
          </p:nvPr>
        </p:nvSpPr>
        <p:spPr>
          <a:xfrm>
            <a:off x="4931833" y="1589617"/>
            <a:ext cx="2319867" cy="402167"/>
          </a:xfrm>
          <a:prstGeom prst="roundRect">
            <a:avLst>
              <a:gd name="adj" fmla="val 50000"/>
            </a:avLst>
          </a:prstGeom>
          <a:solidFill>
            <a:srgbClr val="7AC2C7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0" rIns="90000" bIns="0" anchor="ctr"/>
          <a:lstStyle/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rgbClr val="8590C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25"/>
            </p:custDataLst>
          </p:nvPr>
        </p:nvSpPr>
        <p:spPr>
          <a:xfrm>
            <a:off x="5115984" y="1553633"/>
            <a:ext cx="1951567" cy="429684"/>
          </a:xfrm>
          <a:prstGeom prst="rect">
            <a:avLst/>
          </a:prstGeom>
          <a:noFill/>
        </p:spPr>
        <p:txBody>
          <a:bodyPr>
            <a:normAutofit fontScale="95000" lnSpcReduction="1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 b="1" spc="3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685800" rtl="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30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业绩库审核</a:t>
            </a:r>
            <a:endParaRPr kumimoji="0" lang="zh-CN" altLang="en-US" b="1" i="0" u="none" strike="noStrike" kern="1200" cap="none" spc="30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182" name="文本框 80"/>
          <p:cNvSpPr txBox="1"/>
          <p:nvPr>
            <p:custDataLst>
              <p:tags r:id="rId26"/>
            </p:custDataLst>
          </p:nvPr>
        </p:nvSpPr>
        <p:spPr>
          <a:xfrm>
            <a:off x="4931833" y="1910080"/>
            <a:ext cx="2622973" cy="520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个人录入业绩库信息后，提交单位审核后方可生效。</a:t>
            </a:r>
            <a:endParaRPr lang="zh-CN" altLang="en-US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183" name="TextBox 106"/>
          <p:cNvSpPr txBox="1"/>
          <p:nvPr>
            <p:custDataLst>
              <p:tags r:id="rId27"/>
            </p:custDataLst>
          </p:nvPr>
        </p:nvSpPr>
        <p:spPr>
          <a:xfrm>
            <a:off x="5461000" y="5323417"/>
            <a:ext cx="1259417" cy="8255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algn="ctr" eaLnBrk="1" latinLnBrk="1">
              <a:lnSpc>
                <a:spcPct val="120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申报单位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69773_4*n_h_h_f*1_2_3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内容，请简单阐述您的观点。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69773_4*n_h_a*1_1_1"/>
  <p:tag name="KSO_WM_TEMPLATE_CATEGORY" val="diagram"/>
  <p:tag name="KSO_WM_TEMPLATE_INDEX" val="20169773"/>
  <p:tag name="KSO_WM_UNIT_LAYERLEVEL" val="1_1_1"/>
  <p:tag name="KSO_WM_TAG_VERSION" val="1.0"/>
  <p:tag name="KSO_WM_BEAUTIFY_FLAG" val="#wm#"/>
  <p:tag name="KSO_WM_UNIT_PRESET_TEXT" val="2020&#10;整体规划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COMMONDATA" val="eyJoZGlkIjoiNTA5MzdmZTk0ODU4NGZiZWUyNzUyYzVmNDQyZjQ1MDUifQ=="/>
  <p:tag name="KSO_WPP_MARK_KEY" val="1cdd636e-14a1-446b-90b3-f5b54e1e74bc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160252_4*n_h_h_i*1_2_5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252_4*n_h_h_i*1_2_1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252_4*n_h_h_i*1_2_2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252_4*n_h_h_i*1_2_3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252_4*n_h_h_i*1_2_4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252_4*n_h_i*1_1_1"/>
  <p:tag name="KSO_WM_TEMPLATE_CATEGORY" val="diagram"/>
  <p:tag name="KSO_WM_TEMPLATE_INDEX" val="16025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252_4*n_h_h_f*1_2_1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252_4*n_h_h_f*1_2_2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252_4*n_h_h_f*1_2_3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160252_4*n_h_h_f*1_2_5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160252_4*n_h_a*1_1_1"/>
  <p:tag name="KSO_WM_TEMPLATE_CATEGORY" val="diagram"/>
  <p:tag name="KSO_WM_TEMPLATE_INDEX" val="16025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252_4*n_h_h_f*1_2_4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69773_4*n_h_i*1_1_1"/>
  <p:tag name="KSO_WM_TEMPLATE_CATEGORY" val="diagram"/>
  <p:tag name="KSO_WM_TEMPLATE_INDEX" val="2016977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69773_4*n_h_h_i*1_2_2_3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3"/>
  <p:tag name="KSO_WM_UNIT_ID" val="diagram20169773_4*n_h_h_i*1_2_5_3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69773_4*n_h_h_i*1_2_1_3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69773_4*n_h_h_i*1_2_3_3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69773_4*n_h_h_i*1_2_4_3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69773_4*n_h_h_i*1_2_3_2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20169773_4*n_h_h_i*1_2_4_2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169773_4*n_h_h_i*1_2_2_2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2"/>
  <p:tag name="KSO_WM_UNIT_ID" val="diagram20169773_4*n_h_h_i*1_2_5_2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69773_4*n_h_h_i*1_2_1_2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169773_4*n_h_h_i*1_2_1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8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169773_4*n_h_h_a*1_2_1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标题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69773_4*n_h_h_f*1_2_1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内容，请简单阐述您的观点。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69773_4*n_h_h_i*1_2_2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169773_4*n_h_h_a*1_2_2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标题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69773_4*n_h_h_f*1_2_2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内容，请简单阐述您的观点。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169773_4*n_h_h_i*1_2_4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4_1"/>
  <p:tag name="KSO_WM_UNIT_ID" val="diagram20169773_4*n_h_h_a*1_2_4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标题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69773_4*n_h_h_f*1_2_4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内容，请简单阐述您的观点。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69773_4*n_h_h_i*1_2_5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5_1"/>
  <p:tag name="KSO_WM_UNIT_ID" val="diagram20169773_4*n_h_h_a*1_2_5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标题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69773_4*n_h_h_f*1_2_5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内容，请简单阐述您的观点。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169773_4*n_h_h_i*1_2_3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169773_4*n_h_h_a*1_2_3_1"/>
  <p:tag name="KSO_WM_TEMPLATE_CATEGORY" val="diagram"/>
  <p:tag name="KSO_WM_TEMPLATE_INDEX" val="20169773"/>
  <p:tag name="KSO_WM_UNIT_LAYERLEVEL" val="1_1_1_1"/>
  <p:tag name="KSO_WM_TAG_VERSION" val="1.0"/>
  <p:tag name="KSO_WM_BEAUTIFY_FLAG" val="#wm#"/>
  <p:tag name="KSO_WM_UNIT_PRESET_TEXT" val="点击添加标题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WPS 演示</Application>
  <PresentationFormat>宽屏</PresentationFormat>
  <Paragraphs>136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华文楷体</vt:lpstr>
      <vt:lpstr>Times New Roman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房间画月</cp:lastModifiedBy>
  <cp:revision>180</cp:revision>
  <dcterms:created xsi:type="dcterms:W3CDTF">2019-06-19T02:08:00Z</dcterms:created>
  <dcterms:modified xsi:type="dcterms:W3CDTF">2023-08-24T03:08:59Z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7704684E35F4433682C03FDD5D4761F1</vt:lpwstr>
  </property>
</Properties>
</file>